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9" r:id="rId4"/>
    <p:sldId id="284" r:id="rId5"/>
    <p:sldId id="273" r:id="rId6"/>
    <p:sldId id="282" r:id="rId7"/>
    <p:sldId id="274" r:id="rId8"/>
    <p:sldId id="275" r:id="rId9"/>
    <p:sldId id="277" r:id="rId10"/>
    <p:sldId id="278" r:id="rId11"/>
    <p:sldId id="279" r:id="rId12"/>
    <p:sldId id="280" r:id="rId13"/>
    <p:sldId id="281" r:id="rId14"/>
    <p:sldId id="264" r:id="rId15"/>
    <p:sldId id="265" r:id="rId16"/>
    <p:sldId id="285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afety/bullying/parents" TargetMode="External"/><Relationship Id="rId2" Type="http://schemas.openxmlformats.org/officeDocument/2006/relationships/hyperlink" Target="http://detionline.com/helpline/about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y.1september.ru/webinar/author/2264663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b.ru/article/167695/chto-takoe-kiberbulling-internet-trolling-i-kiberbulling" TargetMode="External"/><Relationship Id="rId2" Type="http://schemas.openxmlformats.org/officeDocument/2006/relationships/hyperlink" Target="http://eduinspector.ru/2016/12/29/mobbing-bulling-hejzing-chem-oni-opasny-dlyashkolnikov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sycentr-algis.stv.socinfo.ru/media/2018/07/09/1241133441/sbornik_Kiberbulling_primer_s_tekstami_v_razdelax2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149080"/>
            <a:ext cx="8748464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effectLst/>
              </a:rPr>
              <a:t>Кибербуллинг</a:t>
            </a:r>
            <a:r>
              <a:rPr lang="ru-RU" dirty="0">
                <a:effectLst/>
              </a:rPr>
              <a:t>: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как </a:t>
            </a:r>
            <a:r>
              <a:rPr lang="ru-RU" dirty="0">
                <a:effectLst/>
              </a:rPr>
              <a:t>защитить школьника от интернет-травли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000" dirty="0" smtClean="0">
                <a:effectLst/>
              </a:rPr>
              <a:t>Педагог-психолог Пономарева Т.В.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531428"/>
            <a:ext cx="7076256" cy="35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0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30534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Чтобы предотвратить дальнейшее распространение </a:t>
            </a:r>
            <a:r>
              <a:rPr lang="ru-RU" sz="2800" dirty="0" err="1"/>
              <a:t>кибербуллинга</a:t>
            </a:r>
            <a:r>
              <a:rPr lang="ru-RU" sz="2800" dirty="0"/>
              <a:t>, необходимо сообщать о данных ситуациях администраторам сайтов и провайдерам услуг. Даже если самостоятельно удалось заблокировать человека и отделаться от него, чтобы уберечь себя и других от дальнейших инцидентов, необходимо обсуждать ситуацию с компанией. Обычно на основании заявлений пользователей разрабатываются новые алгоритмы защиты и решения подобных вопросов.</a:t>
            </a:r>
          </a:p>
        </p:txBody>
      </p:sp>
    </p:spTree>
    <p:extLst>
      <p:ext uri="{BB962C8B-B14F-4D97-AF65-F5344CB8AC3E}">
        <p14:creationId xmlns:p14="http://schemas.microsoft.com/office/powerpoint/2010/main" val="10310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Советы, </a:t>
            </a:r>
            <a:r>
              <a:rPr lang="ru-RU" dirty="0"/>
              <a:t>которые стоит дать </a:t>
            </a:r>
            <a:r>
              <a:rPr lang="ru-RU" dirty="0" smtClean="0"/>
              <a:t>ребенку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820472" cy="4752528"/>
          </a:xfrm>
        </p:spPr>
        <p:txBody>
          <a:bodyPr>
            <a:noAutofit/>
          </a:bodyPr>
          <a:lstStyle/>
          <a:p>
            <a:r>
              <a:rPr lang="ru-RU" b="1" dirty="0"/>
              <a:t>Не спеши выбрасывать свой негатив в </a:t>
            </a:r>
            <a:r>
              <a:rPr lang="ru-RU" b="1" dirty="0" err="1"/>
              <a:t>кибер</a:t>
            </a:r>
            <a:r>
              <a:rPr lang="ru-RU" b="1" dirty="0"/>
              <a:t>-пространство</a:t>
            </a:r>
            <a:r>
              <a:rPr lang="ru-RU" dirty="0"/>
              <a:t>. Пусть ребенок советуется со взрослыми, прежде чем отвечать на агрессивные сообщения. Старшим детям предложите правила: прежде чем писать и отправлять сообщения, следует успокоиться, утолить злость, обиду, гнев.</a:t>
            </a:r>
          </a:p>
          <a:p>
            <a:r>
              <a:rPr lang="ru-RU" b="1" dirty="0"/>
              <a:t>Создавай собственную онлайн-репутацию, не покупайся на иллюзию анонимности</a:t>
            </a:r>
            <a:r>
              <a:rPr lang="ru-RU" dirty="0"/>
              <a:t>. Хотя </a:t>
            </a:r>
            <a:r>
              <a:rPr lang="ru-RU" dirty="0" err="1"/>
              <a:t>кибер</a:t>
            </a:r>
            <a:r>
              <a:rPr lang="ru-RU" dirty="0"/>
              <a:t>-пространство и предоставляет дополнительные возможности почувствовать свободу и раскованность благодаря анонимности, ребенок должен знать, что существуют способы узнать, кто стоит за определенным </a:t>
            </a:r>
            <a:r>
              <a:rPr lang="ru-RU" dirty="0" err="1"/>
              <a:t>никнеймом</a:t>
            </a:r>
            <a:r>
              <a:rPr lang="ru-RU" dirty="0"/>
              <a:t>. И если некорректные действия в виртуальном пространстве приводят к реального вреду, все тайное становится явным. Интернет фиксирует историю, которая состоит из публичных действий участников и определяет онлайн-репутацию каждого — накопленный образ личности в глазах других участников. Запятнать эту репутацию легко, исправить — трудно.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3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620688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/>
              </a:rPr>
              <a:t>Храни подтверждения фактов нападений</a:t>
            </a:r>
            <a:r>
              <a:rPr lang="ru-RU" sz="2000" dirty="0">
                <a:latin typeface="Times New Roman"/>
              </a:rPr>
              <a:t>. Если ребенка очень расстроило сообщение, картинка, видео и т.д., следует немедленно обратиться к родителям за советом, а старшим детям — сохранить или распечатать страницу самостоятельно, чтобы посоветоваться со взрослыми в удобное время</a:t>
            </a:r>
            <a:r>
              <a:rPr lang="ru-RU" sz="2000" dirty="0" smtClean="0">
                <a:latin typeface="Times New Roman"/>
              </a:rPr>
              <a:t>.</a:t>
            </a:r>
          </a:p>
          <a:p>
            <a:endParaRPr lang="ru-RU" sz="2000" dirty="0">
              <a:latin typeface="Times New Roman"/>
            </a:endParaRPr>
          </a:p>
          <a:p>
            <a:r>
              <a:rPr lang="ru-RU" sz="2000" b="1" dirty="0">
                <a:latin typeface="Times New Roman"/>
              </a:rPr>
              <a:t>Игнорируй единичный негатив</a:t>
            </a:r>
            <a:r>
              <a:rPr lang="ru-RU" sz="2000" dirty="0">
                <a:latin typeface="Times New Roman"/>
              </a:rPr>
              <a:t>. Одноразовые оскорбительные сообщения лучше игнорировать — часто </a:t>
            </a:r>
            <a:r>
              <a:rPr lang="ru-RU" sz="2000" dirty="0" err="1">
                <a:latin typeface="Times New Roman"/>
              </a:rPr>
              <a:t>кибер-буллинг</a:t>
            </a:r>
            <a:r>
              <a:rPr lang="ru-RU" sz="2000" dirty="0">
                <a:latin typeface="Times New Roman"/>
              </a:rPr>
              <a:t> вследствие такого поведения останавливается на начальной стадии. Опытные участники интернет-дискуссий придерживаются правила: «Лучший способ борьбы с </a:t>
            </a:r>
            <a:r>
              <a:rPr lang="ru-RU" sz="2000" dirty="0" err="1">
                <a:latin typeface="Times New Roman"/>
              </a:rPr>
              <a:t>неадекватами</a:t>
            </a:r>
            <a:r>
              <a:rPr lang="ru-RU" sz="2000" dirty="0">
                <a:latin typeface="Times New Roman"/>
              </a:rPr>
              <a:t> — </a:t>
            </a:r>
            <a:r>
              <a:rPr lang="ru-RU" sz="2000" dirty="0" err="1">
                <a:latin typeface="Times New Roman"/>
              </a:rPr>
              <a:t>игнор</a:t>
            </a:r>
            <a:r>
              <a:rPr lang="ru-RU" sz="2000" dirty="0" smtClean="0">
                <a:latin typeface="Times New Roman"/>
              </a:rPr>
              <a:t>».</a:t>
            </a:r>
          </a:p>
          <a:p>
            <a:endParaRPr lang="ru-RU" sz="2000" dirty="0" smtClean="0">
              <a:latin typeface="Times New Roman"/>
            </a:endParaRPr>
          </a:p>
          <a:p>
            <a:r>
              <a:rPr lang="ru-RU" sz="2000" b="1" dirty="0" smtClean="0">
                <a:latin typeface="Times New Roman"/>
              </a:rPr>
              <a:t>Если </a:t>
            </a:r>
            <a:r>
              <a:rPr lang="ru-RU" sz="2000" b="1" dirty="0">
                <a:latin typeface="Times New Roman"/>
              </a:rPr>
              <a:t>ты стал очевидцем </a:t>
            </a:r>
            <a:r>
              <a:rPr lang="ru-RU" sz="2000" b="1" dirty="0" err="1">
                <a:latin typeface="Times New Roman"/>
              </a:rPr>
              <a:t>кибер-буллинга</a:t>
            </a:r>
            <a:r>
              <a:rPr lang="ru-RU" sz="2000" dirty="0">
                <a:latin typeface="Times New Roman"/>
              </a:rPr>
              <a:t>, правильным поведением будет: а) выступить против агрессора, дать ему понять, что его действия оцениваются негативно, б) поддержать жертву — лично или в публичном виртуальном пространстве предоставить ей эмоциональную поддержку, в) сообщить взрослым о факте некорректного поведения в </a:t>
            </a:r>
            <a:r>
              <a:rPr lang="ru-RU" sz="2000" dirty="0" err="1">
                <a:latin typeface="Times New Roman"/>
              </a:rPr>
              <a:t>кибер</a:t>
            </a:r>
            <a:r>
              <a:rPr lang="ru-RU" sz="2000" dirty="0">
                <a:latin typeface="Times New Roman"/>
              </a:rPr>
              <a:t>-пространстве.</a:t>
            </a:r>
            <a:endParaRPr lang="ru-RU" sz="2000" b="0" i="0" dirty="0"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9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4345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Блокируй агрессоров</a:t>
            </a:r>
            <a:r>
              <a:rPr lang="ru-RU" sz="2400" dirty="0"/>
              <a:t>. В программах обмена мгновенными сообщениями есть возможность блокировки сообщений с определенных адресов. Пауза в общении часто отбивает у агрессора желание продолжать травлю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dirty="0"/>
              <a:t>Не стоит игнорировать агрессивные сообщения</a:t>
            </a:r>
            <a:r>
              <a:rPr lang="ru-RU" sz="2400" dirty="0"/>
              <a:t>, если письма неизвестного вам отправителя систематически содержат угрозы или порнографические сюжеты. В этом случае следует скопировать эти сообщения и обратиться к правоохранителям. Если оскорбительная информация размещена на сайте, следует сделать запрос к администратору для ее удаления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90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79512" y="404664"/>
            <a:ext cx="8568952" cy="6120680"/>
          </a:xfrm>
        </p:spPr>
        <p:txBody>
          <a:bodyPr>
            <a:noAutofit/>
          </a:bodyPr>
          <a:lstStyle/>
          <a:p>
            <a:r>
              <a:rPr lang="ru-RU" sz="2000" dirty="0"/>
              <a:t>В России есть горячая линия «</a:t>
            </a:r>
            <a:r>
              <a:rPr lang="ru-RU" sz="2000" dirty="0">
                <a:hlinkClick r:id="rId2"/>
              </a:rPr>
              <a:t>Дети онлайн</a:t>
            </a:r>
            <a:r>
              <a:rPr lang="ru-RU" sz="2000" dirty="0"/>
              <a:t>» для детей и взрослых — туда можно сообщать о любых случаях цифрового насилия. Кроме того, в </a:t>
            </a:r>
            <a:r>
              <a:rPr lang="ru-RU" sz="2000" dirty="0" err="1"/>
              <a:t>Facebook</a:t>
            </a:r>
            <a:r>
              <a:rPr lang="ru-RU" sz="2000" dirty="0"/>
              <a:t> существует </a:t>
            </a:r>
            <a:r>
              <a:rPr lang="ru-RU" sz="2000" dirty="0">
                <a:hlinkClick r:id="rId3"/>
              </a:rPr>
              <a:t>Центр предотвращения травли</a:t>
            </a:r>
            <a:r>
              <a:rPr lang="ru-RU" sz="2000" dirty="0"/>
              <a:t> — там можно найти советы для учителей и родителей, которые беспокоятся за цифровую безопасность своих детей или подозревают, что их дети — инициаторы травли. По мнению специалистов платформы, главное, что могут сделать родители, — поддерживать с детьми доверительные отношения, чтобы ребенок мог обратиться к ним с любой своей проблемой. Также важно не обвинять ребенка в том, что он «спровоцировал» травлю. Следует объяснить ему, что жертвой </a:t>
            </a:r>
            <a:r>
              <a:rPr lang="ru-RU" sz="2000" dirty="0" err="1"/>
              <a:t>буллинга</a:t>
            </a:r>
            <a:r>
              <a:rPr lang="ru-RU" sz="2000" dirty="0"/>
              <a:t> может стать любой и это не делает человека плохим.</a:t>
            </a:r>
          </a:p>
        </p:txBody>
      </p:sp>
    </p:spTree>
    <p:extLst>
      <p:ext uri="{BB962C8B-B14F-4D97-AF65-F5344CB8AC3E}">
        <p14:creationId xmlns:p14="http://schemas.microsoft.com/office/powerpoint/2010/main" val="10205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4864100" y="-459432"/>
            <a:ext cx="4279900" cy="6320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 сентября  ШЦВ </a:t>
            </a:r>
          </a:p>
          <a:p>
            <a:r>
              <a:rPr lang="ru-RU" sz="2400" dirty="0" err="1" smtClean="0"/>
              <a:t>Кибербуллинг</a:t>
            </a:r>
            <a:r>
              <a:rPr lang="ru-RU" sz="2400" dirty="0"/>
              <a:t>: как защитить школьника от интернет-травли</a:t>
            </a:r>
          </a:p>
          <a:p>
            <a:r>
              <a:rPr lang="ru-RU" sz="2400" dirty="0"/>
              <a:t>Автор: </a:t>
            </a:r>
            <a:r>
              <a:rPr lang="ru-RU" sz="2400" dirty="0">
                <a:hlinkClick r:id="rId2"/>
              </a:rPr>
              <a:t>Беликова Екатерина Юрьевна</a:t>
            </a:r>
            <a:r>
              <a:rPr lang="ru-RU" sz="2400" dirty="0"/>
              <a:t>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888432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4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807361"/>
            <a:ext cx="7883035" cy="4861999"/>
          </a:xfrm>
        </p:spPr>
        <p:txBody>
          <a:bodyPr/>
          <a:lstStyle/>
          <a:p>
            <a:r>
              <a:rPr lang="ru-RU" dirty="0"/>
              <a:t>24.01.2019 </a:t>
            </a:r>
            <a:r>
              <a:rPr lang="ru-RU" dirty="0" err="1"/>
              <a:t>Вебинар</a:t>
            </a:r>
            <a:r>
              <a:rPr lang="ru-RU" dirty="0"/>
              <a:t>: «Компьютерная и интернет зависимость у детей и подростков. Особенности организации профилактической деятельности на уровне образовательной организации»</a:t>
            </a:r>
          </a:p>
          <a:p>
            <a:r>
              <a:rPr lang="ru-RU" dirty="0"/>
              <a:t>15.02.2018 </a:t>
            </a:r>
            <a:r>
              <a:rPr lang="ru-RU" dirty="0" err="1"/>
              <a:t>Вебинар</a:t>
            </a:r>
            <a:r>
              <a:rPr lang="ru-RU" dirty="0"/>
              <a:t>: «Современные дети и мобильные гаджеты. Специфика профилактической работы на базе образовательной организации»</a:t>
            </a:r>
          </a:p>
          <a:p>
            <a:r>
              <a:rPr lang="ru-RU" dirty="0"/>
              <a:t>14.04.2017 </a:t>
            </a:r>
            <a:r>
              <a:rPr lang="ru-RU" dirty="0" err="1"/>
              <a:t>Вебинар</a:t>
            </a:r>
            <a:r>
              <a:rPr lang="ru-RU" dirty="0"/>
              <a:t>: «Педагогическая компетентность в области обеспечения психологической безопасности детей в сети Интернет»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"Преемственность в образовании" </a:t>
            </a:r>
            <a:br>
              <a:rPr lang="ru-RU" dirty="0"/>
            </a:br>
            <a:r>
              <a:rPr lang="ru-RU" dirty="0"/>
              <a:t>http://preemstvennost.ru/lichnyj-kabinet/register</a:t>
            </a:r>
          </a:p>
        </p:txBody>
      </p:sp>
    </p:spTree>
    <p:extLst>
      <p:ext uri="{BB962C8B-B14F-4D97-AF65-F5344CB8AC3E}">
        <p14:creationId xmlns:p14="http://schemas.microsoft.com/office/powerpoint/2010/main" val="229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-218152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Моббинг</a:t>
            </a:r>
            <a:r>
              <a:rPr lang="ru-RU" dirty="0"/>
              <a:t>, </a:t>
            </a:r>
            <a:r>
              <a:rPr lang="ru-RU" dirty="0" err="1"/>
              <a:t>буллинг</a:t>
            </a:r>
            <a:r>
              <a:rPr lang="ru-RU" dirty="0"/>
              <a:t>, </a:t>
            </a:r>
            <a:r>
              <a:rPr lang="ru-RU" dirty="0" err="1"/>
              <a:t>хейзинг</a:t>
            </a:r>
            <a:r>
              <a:rPr lang="ru-RU" dirty="0"/>
              <a:t> — чем они опасны для школьников [Интернет-ресурс]. - </a:t>
            </a:r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eduinspector.ru/2016/12/29/mobbing-bulling-hejzing-chem-oni-opasny-dlyashkolnikov</a:t>
            </a:r>
            <a:endParaRPr lang="ru-RU" dirty="0" smtClean="0"/>
          </a:p>
          <a:p>
            <a:endParaRPr lang="ru-RU" dirty="0"/>
          </a:p>
          <a:p>
            <a:r>
              <a:rPr lang="ru-RU" dirty="0" err="1"/>
              <a:t>Ивашура</a:t>
            </a:r>
            <a:r>
              <a:rPr lang="ru-RU" dirty="0"/>
              <a:t>, В. Интернет-</a:t>
            </a:r>
            <a:r>
              <a:rPr lang="ru-RU" dirty="0" err="1"/>
              <a:t>троллинг</a:t>
            </a:r>
            <a:r>
              <a:rPr lang="ru-RU" dirty="0"/>
              <a:t> и </a:t>
            </a:r>
            <a:r>
              <a:rPr lang="ru-RU" dirty="0" err="1"/>
              <a:t>кибербуллинг</a:t>
            </a:r>
            <a:r>
              <a:rPr lang="ru-RU" dirty="0"/>
              <a:t> [Интернет-ресурс]. - </a:t>
            </a:r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fb.ru/article/167695/chto-takoe-kiberbulling-internet-trolling-i-kiberbulling</a:t>
            </a:r>
            <a:endParaRPr lang="ru-RU" dirty="0" smtClean="0"/>
          </a:p>
          <a:p>
            <a:endParaRPr lang="ru-RU" dirty="0"/>
          </a:p>
          <a:p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psycentr-algis.stv.socinfo.ru/media/2018/07/09/1241133441/sbornik_Kiberbulling_primer_s_tekstami_v_razdelax2.pdf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МИНИСТЕРСТВО ТРУДА И СОЦИАЛЬНОЙ ЗАЩИТЫ НАСЕЛЕНИЯ СТАВРОПОЛЬСКОГО КРАЯ ГОСУДАРСТВЕННОЕ БЮДЖЕТНОЕ УЧРЕЖДЕНИЕ СОЦИАЛЬНОГО ОБСЛУЖИВАНИЯ «ЦЕНТР ПСИХОЛОГО-ПЕДАГОГИЧЕСКОЙ ПОМОЩИ НАСЕЛЕНИЮ «АЛЬГИС» ПРОФИЛАКТИКА КИБЕРМОББИНГА И КИБЕРБУЛЛИНГА В СРЕДЕ НЕСОВЕРШЕННОЛЕТНИХ</a:t>
            </a:r>
          </a:p>
        </p:txBody>
      </p:sp>
    </p:spTree>
    <p:extLst>
      <p:ext uri="{BB962C8B-B14F-4D97-AF65-F5344CB8AC3E}">
        <p14:creationId xmlns:p14="http://schemas.microsoft.com/office/powerpoint/2010/main" val="1500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731838"/>
            <a:ext cx="8280920" cy="5000625"/>
          </a:xfrm>
        </p:spPr>
        <p:txBody>
          <a:bodyPr>
            <a:noAutofit/>
          </a:bodyPr>
          <a:lstStyle/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 err="1"/>
              <a:t>Кибербуллинг</a:t>
            </a:r>
            <a:r>
              <a:rPr lang="ru-RU" sz="3200" dirty="0"/>
              <a:t> — общее название для разных способов психологического давления, агрессии или издевательств в интернете. Он может происходить на сайтах, в социальных сетях, чатах и форумах, в мессенджерах, по почте и даже СМС. </a:t>
            </a:r>
            <a:r>
              <a:rPr lang="ru-RU" dirty="0">
                <a:solidFill>
                  <a:schemeClr val="bg1"/>
                </a:solidFill>
              </a:rPr>
              <a:t>Английское слово </a:t>
            </a:r>
            <a:r>
              <a:rPr lang="ru-RU" dirty="0" err="1">
                <a:solidFill>
                  <a:schemeClr val="bg1"/>
                </a:solidFill>
              </a:rPr>
              <a:t>буллинг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bullying</a:t>
            </a:r>
            <a:r>
              <a:rPr lang="ru-RU" dirty="0">
                <a:solidFill>
                  <a:schemeClr val="bg1"/>
                </a:solidFill>
              </a:rPr>
              <a:t>, от </a:t>
            </a:r>
            <a:r>
              <a:rPr lang="ru-RU" dirty="0" err="1">
                <a:solidFill>
                  <a:schemeClr val="bg1"/>
                </a:solidFill>
              </a:rPr>
              <a:t>bully</a:t>
            </a:r>
            <a:r>
              <a:rPr lang="ru-RU" dirty="0">
                <a:solidFill>
                  <a:schemeClr val="bg1"/>
                </a:solidFill>
              </a:rPr>
              <a:t> — драчун, задира, грубиян, насильник) обозначает запугивание, унижение, травлю, физический или психологический террор, направленный на то, чтобы вызвать у другого страх и тем самым, подчинить его себе</a:t>
            </a:r>
          </a:p>
          <a:p>
            <a:pPr marL="4572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917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731838"/>
            <a:ext cx="7560840" cy="464185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4400" b="1" dirty="0" err="1"/>
              <a:t>Кибермоббинг</a:t>
            </a:r>
            <a:r>
              <a:rPr lang="ru-RU" sz="4400" dirty="0"/>
              <a:t> — (от англ. </a:t>
            </a:r>
            <a:r>
              <a:rPr lang="ru-RU" sz="4400" dirty="0" err="1"/>
              <a:t>Cyber-Mobbing</a:t>
            </a:r>
            <a:r>
              <a:rPr lang="ru-RU" sz="4400" dirty="0"/>
              <a:t>), также Интернет-</a:t>
            </a:r>
            <a:r>
              <a:rPr lang="ru-RU" sz="4400" dirty="0" err="1"/>
              <a:t>моббинг</a:t>
            </a:r>
            <a:r>
              <a:rPr lang="ru-RU" sz="4400" dirty="0"/>
              <a:t> (</a:t>
            </a:r>
            <a:r>
              <a:rPr lang="ru-RU" sz="4400" dirty="0" err="1"/>
              <a:t>Internet-mobbing</a:t>
            </a:r>
            <a:r>
              <a:rPr lang="ru-RU" sz="4400" dirty="0"/>
              <a:t>) - это намеренные оскорбления, угрозы</a:t>
            </a:r>
            <a:r>
              <a:rPr lang="ru-RU" sz="4400"/>
              <a:t>, </a:t>
            </a:r>
            <a:r>
              <a:rPr lang="ru-RU" sz="4400" smtClean="0"/>
              <a:t> </a:t>
            </a:r>
            <a:r>
              <a:rPr lang="ru-RU" sz="4400" dirty="0"/>
              <a:t>сообщение другим компрометирующих данных о человеке с помощью современных компьютерных технологий и средств коммуникации, как правило, в течение продолжительного периода времени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5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</a:t>
            </a:r>
            <a:r>
              <a:rPr lang="ru-RU" b="1" dirty="0" err="1"/>
              <a:t>киберагрессии</a:t>
            </a:r>
            <a:r>
              <a:rPr lang="ru-RU" b="1" dirty="0"/>
              <a:t>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568952" cy="518457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рассылка запугивающих сообщений и угроз;</a:t>
            </a:r>
          </a:p>
          <a:p>
            <a:r>
              <a:rPr lang="ru-RU" dirty="0"/>
              <a:t>создание и публикация постыдных фотографий или видео;</a:t>
            </a:r>
          </a:p>
          <a:p>
            <a:r>
              <a:rPr lang="ru-RU" dirty="0"/>
              <a:t>«</a:t>
            </a:r>
            <a:r>
              <a:rPr lang="ru-RU" dirty="0" err="1"/>
              <a:t>троллинг</a:t>
            </a:r>
            <a:r>
              <a:rPr lang="ru-RU" dirty="0"/>
              <a:t>» — отправка угрожающих или оскорбительных сообщений в социальных сетях, чатах или онлайн-играх;</a:t>
            </a:r>
          </a:p>
          <a:p>
            <a:r>
              <a:rPr lang="ru-RU" dirty="0"/>
              <a:t>исключение детей из онлайн-игр, занятий или дружеских групп;</a:t>
            </a:r>
          </a:p>
          <a:p>
            <a:r>
              <a:rPr lang="ru-RU" dirty="0"/>
              <a:t>создание сайтов или групп, чтобы поиздеваться над ребенком;</a:t>
            </a:r>
          </a:p>
          <a:p>
            <a:r>
              <a:rPr lang="ru-RU" dirty="0"/>
              <a:t>подстрекательство к насилию над собой;</a:t>
            </a:r>
          </a:p>
          <a:p>
            <a:r>
              <a:rPr lang="ru-RU" dirty="0"/>
              <a:t>голосование за или против кого-то в оскорбительных опросах (например: «Кто самая страшная девочка в классе?», «Кто самый прыщавый мальчик?»);</a:t>
            </a:r>
          </a:p>
          <a:p>
            <a:r>
              <a:rPr lang="ru-RU" dirty="0"/>
              <a:t>создание поддельного аккаунта, похищение онлайн-идентичности с целью опозорить ребенка или доставить ему неприятности, воспользовавшись его именем;</a:t>
            </a:r>
          </a:p>
          <a:p>
            <a:r>
              <a:rPr lang="ru-RU" dirty="0"/>
              <a:t>отправка непристойных сообщений (также известная как «</a:t>
            </a:r>
            <a:r>
              <a:rPr lang="ru-RU" dirty="0" err="1"/>
              <a:t>секстинг</a:t>
            </a:r>
            <a:r>
              <a:rPr lang="ru-RU" dirty="0"/>
              <a:t>»);</a:t>
            </a:r>
          </a:p>
          <a:p>
            <a:r>
              <a:rPr lang="ru-RU" dirty="0"/>
              <a:t>склонение детей к отправке сексуальных снимков или к ведению сексуальных разговоров.</a:t>
            </a:r>
          </a:p>
        </p:txBody>
      </p:sp>
    </p:spTree>
    <p:extLst>
      <p:ext uri="{BB962C8B-B14F-4D97-AF65-F5344CB8AC3E}">
        <p14:creationId xmlns:p14="http://schemas.microsoft.com/office/powerpoint/2010/main" val="5848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Психологи выделяют несколько крупных групп риска: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Неудачники.</a:t>
            </a:r>
            <a:r>
              <a:rPr lang="ru-RU" dirty="0"/>
              <a:t> Те, кто не справляется со своими рабочими обязанностями: плохо учится, хуже остальных выполняет спортивные нормативы и так далее.</a:t>
            </a:r>
          </a:p>
          <a:p>
            <a:r>
              <a:rPr lang="ru-RU" b="1" dirty="0"/>
              <a:t>Отличники.</a:t>
            </a:r>
            <a:r>
              <a:rPr lang="ru-RU" dirty="0"/>
              <a:t> Они всегда справляются лучше других, пунктуальны и успешны.</a:t>
            </a:r>
          </a:p>
          <a:p>
            <a:r>
              <a:rPr lang="ru-RU" b="1" dirty="0"/>
              <a:t>Любимчики.</a:t>
            </a:r>
            <a:r>
              <a:rPr lang="ru-RU" dirty="0"/>
              <a:t> Их любят преподаватели и ставят в пример другим. Сюда же относятся дети известных личностей.</a:t>
            </a:r>
          </a:p>
          <a:p>
            <a:r>
              <a:rPr lang="ru-RU" b="1" dirty="0"/>
              <a:t>Люди с физическими недостатками.</a:t>
            </a:r>
            <a:r>
              <a:rPr lang="ru-RU" dirty="0"/>
              <a:t> Инвалиды или люди с ярко выраженными заболеваниями.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2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404665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Цель: </a:t>
            </a:r>
            <a:r>
              <a:rPr lang="ru-RU" dirty="0"/>
              <a:t>профилактика психологического насилия несовершеннолетних в пространстве</a:t>
            </a:r>
          </a:p>
          <a:p>
            <a:r>
              <a:rPr lang="ru-RU" dirty="0"/>
              <a:t>современных интернет-технологий посредством межведомственного взаимодействия со</a:t>
            </a:r>
          </a:p>
          <a:p>
            <a:r>
              <a:rPr lang="ru-RU" dirty="0"/>
              <a:t>специалистами субъектов профилактики и родителями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/>
              <a:t>Задачи:</a:t>
            </a:r>
          </a:p>
          <a:p>
            <a:r>
              <a:rPr lang="ru-RU" dirty="0"/>
              <a:t>1. повышение психологической компетентности несовершеннолетних в </a:t>
            </a:r>
            <a:r>
              <a:rPr lang="ru-RU" dirty="0" smtClean="0"/>
              <a:t>вопросах сопротивления </a:t>
            </a:r>
            <a:r>
              <a:rPr lang="ru-RU" dirty="0"/>
              <a:t>насилию в среде современных интернет-технологий;</a:t>
            </a:r>
          </a:p>
          <a:p>
            <a:r>
              <a:rPr lang="ru-RU" dirty="0"/>
              <a:t>2. повышение компьютерной и правовой компетентности </a:t>
            </a:r>
            <a:r>
              <a:rPr lang="ru-RU" dirty="0" smtClean="0"/>
              <a:t>несовершеннолетних посредством </a:t>
            </a:r>
            <a:r>
              <a:rPr lang="ru-RU" dirty="0"/>
              <a:t>привлечения специалистов других ведомств, в том числе правовой и </a:t>
            </a:r>
            <a:r>
              <a:rPr lang="ru-RU" dirty="0" smtClean="0"/>
              <a:t>IT направленности;</a:t>
            </a:r>
          </a:p>
          <a:p>
            <a:r>
              <a:rPr lang="ru-RU" dirty="0"/>
              <a:t>3. информирование родителей о возможностях безопасного использования </a:t>
            </a:r>
            <a:r>
              <a:rPr lang="ru-RU" dirty="0" smtClean="0"/>
              <a:t>интернет- ресурсов</a:t>
            </a:r>
            <a:r>
              <a:rPr lang="ru-RU" dirty="0"/>
              <a:t>, защиты персональных данных несовершеннолетних, в том числе от информации</a:t>
            </a:r>
            <a:r>
              <a:rPr lang="ru-RU" dirty="0" smtClean="0"/>
              <a:t>, наносящей </a:t>
            </a:r>
            <a:r>
              <a:rPr lang="ru-RU" dirty="0"/>
              <a:t>им вред;</a:t>
            </a:r>
          </a:p>
          <a:p>
            <a:r>
              <a:rPr lang="ru-RU" dirty="0" smtClean="0"/>
              <a:t>4. </a:t>
            </a:r>
            <a:r>
              <a:rPr lang="ru-RU" dirty="0"/>
              <a:t>повышение родительской компетентности в вопросах конструктивного </a:t>
            </a:r>
            <a:r>
              <a:rPr lang="ru-RU" dirty="0" smtClean="0"/>
              <a:t>детско- родительского </a:t>
            </a:r>
            <a:r>
              <a:rPr lang="ru-RU" dirty="0"/>
              <a:t>взаимодействия;</a:t>
            </a:r>
          </a:p>
        </p:txBody>
      </p:sp>
    </p:spTree>
    <p:extLst>
      <p:ext uri="{BB962C8B-B14F-4D97-AF65-F5344CB8AC3E}">
        <p14:creationId xmlns:p14="http://schemas.microsoft.com/office/powerpoint/2010/main" val="33552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dirty="0"/>
              <a:t>Профилактика </a:t>
            </a:r>
            <a:r>
              <a:rPr lang="ru-RU" dirty="0" err="1"/>
              <a:t>кибербуллинга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Научите ответственному поведению в интернете.</a:t>
            </a:r>
          </a:p>
          <a:p>
            <a:r>
              <a:rPr lang="ru-RU" dirty="0"/>
              <a:t>Цель. Показать, что поведение в интернете влияет на реальную жизнь.</a:t>
            </a:r>
          </a:p>
          <a:p>
            <a:r>
              <a:rPr lang="ru-RU" dirty="0"/>
              <a:t>Что делать. Объясните правило: общение в интернете ничем не отличается от общения в реальной жизни. Комментарии и сообщения могут обидеть человека. Поэтому перед отправкой стоит подумать, как оно будет воспринято.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1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8892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Чтобы не допустить развитие простого спора в </a:t>
            </a:r>
            <a:r>
              <a:rPr lang="ru-RU" sz="2800" dirty="0" err="1"/>
              <a:t>кибербуллинг</a:t>
            </a:r>
            <a:r>
              <a:rPr lang="ru-RU" sz="2800" dirty="0"/>
              <a:t> необходимо научить ребенка грамотно реагировать на критику, а также разграничивать, когда уместно доказывать свое мнение, а когда лучше покинуть ресурс, в котором происходит общение. Сюда же стоит отнести культуру поведения в сети, поскольку многие не осознавая ответственности, могут вести себя довольно агрессивно или ранить другого человека неаккуратным высказыванием, за что потом получают длительную атаку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27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4345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Необходимо просвещать относительно интернет-грамотности, поскольку многим случаям шантажа и издевательства способствует неосторожность жертвы. Выкладывая в сеть всю информацию о себе, личные видео, фотографии о проведенных днях и тому подобное, без правильных настроек приватности, человек выставляет наиболее уязвимые места под атаку агрессоров. Отдельно внимание необходимо уделить паролям для учетных записей и устройств с персональной информацией (ноутбуки, смартфоны, планшеты и прочее), чтобы предотвратить возможность взлома или рассылки неподобающей информации от имени жертвы.</a:t>
            </a:r>
          </a:p>
        </p:txBody>
      </p:sp>
    </p:spTree>
    <p:extLst>
      <p:ext uri="{BB962C8B-B14F-4D97-AF65-F5344CB8AC3E}">
        <p14:creationId xmlns:p14="http://schemas.microsoft.com/office/powerpoint/2010/main" val="24570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323</TotalTime>
  <Words>1023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Summer</vt:lpstr>
      <vt:lpstr>Кибербуллинг:  как защитить школьника от интернет-травли  Педагог-психолог Пономарева Т.В.</vt:lpstr>
      <vt:lpstr>Презентация PowerPoint</vt:lpstr>
      <vt:lpstr>Презентация PowerPoint</vt:lpstr>
      <vt:lpstr>Виды киберагрессии: </vt:lpstr>
      <vt:lpstr>Психологи выделяют несколько крупных групп риска:</vt:lpstr>
      <vt:lpstr>Презентация PowerPoint</vt:lpstr>
      <vt:lpstr>Профилактика кибербуллинга</vt:lpstr>
      <vt:lpstr>Презентация PowerPoint</vt:lpstr>
      <vt:lpstr>Презентация PowerPoint</vt:lpstr>
      <vt:lpstr>Презентация PowerPoint</vt:lpstr>
      <vt:lpstr>Советы, которые стоит дать ребенку</vt:lpstr>
      <vt:lpstr>Презентация PowerPoint</vt:lpstr>
      <vt:lpstr>Презентация PowerPoint</vt:lpstr>
      <vt:lpstr>Презентация PowerPoint</vt:lpstr>
      <vt:lpstr>Презентация PowerPoint</vt:lpstr>
      <vt:lpstr>"Преемственность в образовании"  http://preemstvennost.ru/lichnyj-kabinet/register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ПТВ</cp:lastModifiedBy>
  <cp:revision>33</cp:revision>
  <dcterms:created xsi:type="dcterms:W3CDTF">2019-02-27T15:06:01Z</dcterms:created>
  <dcterms:modified xsi:type="dcterms:W3CDTF">2019-02-28T05:24:50Z</dcterms:modified>
</cp:coreProperties>
</file>