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8" r:id="rId19"/>
    <p:sldId id="27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1F6D6D-9D1C-4BCD-AD1E-A2DA712ECFAB}" type="datetimeFigureOut">
              <a:rPr lang="ru-RU" smtClean="0"/>
              <a:pPr/>
              <a:t>27.04.2012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933DF-9769-49BA-9A9E-D15C5AE911B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94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56AB94-A3FD-4554-B9B8-4A7DAC570DA0}" type="slidenum">
              <a:rPr lang="ru-RU"/>
              <a:pPr fontAlgn="base">
                <a:spcBef>
                  <a:spcPct val="0"/>
                </a:spcBef>
                <a:spcAft>
                  <a:spcPct val="0"/>
                </a:spcAft>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p:spPr>
      </p:sp>
      <p:sp>
        <p:nvSpPr>
          <p:cNvPr id="2048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04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D7F262-8F57-47F3-8C6B-F514D3F6237D}" type="slidenum">
              <a:rPr lang="ru-RU"/>
              <a:pPr fontAlgn="base">
                <a:spcBef>
                  <a:spcPct val="0"/>
                </a:spcBef>
                <a:spcAft>
                  <a:spcPct val="0"/>
                </a:spcAft>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27.04.2012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27.04.2012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27.04.2012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27.04.2012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27.04.2012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27.04.2012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27.04.2012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27.04.2012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27.04.2012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27.04.2012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8680"/>
            <a:ext cx="7772400" cy="1872207"/>
          </a:xfrm>
        </p:spPr>
        <p:txBody>
          <a:bodyPr>
            <a:normAutofit fontScale="90000"/>
          </a:bodyPr>
          <a:lstStyle/>
          <a:p>
            <a:pPr algn="ctr">
              <a:tabLst>
                <a:tab pos="630238" algn="l"/>
              </a:tabLst>
            </a:pPr>
            <a:r>
              <a:rPr lang="ru-RU" b="1" dirty="0" smtClean="0">
                <a:solidFill>
                  <a:schemeClr val="accent2"/>
                </a:solidFill>
                <a:effectLst>
                  <a:outerShdw blurRad="38100" dist="38100" dir="2700000" algn="tl">
                    <a:srgbClr val="000000"/>
                  </a:outerShdw>
                </a:effectLst>
                <a:latin typeface="Garamond" pitchFamily="18" charset="0"/>
              </a:rPr>
              <a:t>Информационная безопасность </a:t>
            </a:r>
            <a:br>
              <a:rPr lang="ru-RU" b="1" dirty="0" smtClean="0">
                <a:solidFill>
                  <a:schemeClr val="accent2"/>
                </a:solidFill>
                <a:effectLst>
                  <a:outerShdw blurRad="38100" dist="38100" dir="2700000" algn="tl">
                    <a:srgbClr val="000000"/>
                  </a:outerShdw>
                </a:effectLst>
                <a:latin typeface="Garamond" pitchFamily="18" charset="0"/>
              </a:rPr>
            </a:br>
            <a:r>
              <a:rPr lang="ru-RU" b="1" dirty="0" smtClean="0">
                <a:solidFill>
                  <a:schemeClr val="accent2"/>
                </a:solidFill>
                <a:effectLst>
                  <a:outerShdw blurRad="38100" dist="38100" dir="2700000" algn="tl">
                    <a:srgbClr val="000000"/>
                  </a:outerShdw>
                </a:effectLst>
                <a:latin typeface="Garamond" pitchFamily="18" charset="0"/>
              </a:rPr>
              <a:t>в сети Интернет</a:t>
            </a:r>
            <a:br>
              <a:rPr lang="ru-RU" b="1" dirty="0" smtClean="0">
                <a:solidFill>
                  <a:schemeClr val="accent2"/>
                </a:solidFill>
                <a:effectLst>
                  <a:outerShdw blurRad="38100" dist="38100" dir="2700000" algn="tl">
                    <a:srgbClr val="000000"/>
                  </a:outerShdw>
                </a:effectLst>
                <a:latin typeface="Garamond" pitchFamily="18" charset="0"/>
              </a:rPr>
            </a:br>
            <a:endParaRPr lang="ru-RU" dirty="0"/>
          </a:p>
        </p:txBody>
      </p:sp>
      <p:pic>
        <p:nvPicPr>
          <p:cNvPr id="4" name="Picture 4"/>
          <p:cNvPicPr>
            <a:picLocks noChangeAspect="1" noChangeArrowheads="1"/>
          </p:cNvPicPr>
          <p:nvPr/>
        </p:nvPicPr>
        <p:blipFill>
          <a:blip r:embed="rId2" cstate="print"/>
          <a:srcRect/>
          <a:stretch>
            <a:fillRect/>
          </a:stretch>
        </p:blipFill>
        <p:spPr bwMode="auto">
          <a:xfrm>
            <a:off x="1907704" y="2276872"/>
            <a:ext cx="5391568" cy="3374380"/>
          </a:xfrm>
          <a:prstGeom prst="rect">
            <a:avLst/>
          </a:prstGeom>
          <a:noFill/>
          <a:ln w="9525">
            <a:noFill/>
            <a:miter lim="800000"/>
            <a:headEnd/>
            <a:tailEnd/>
          </a:ln>
          <a:effectLst/>
        </p:spPr>
      </p:pic>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400" b="1" dirty="0" smtClean="0">
                <a:solidFill>
                  <a:srgbClr val="C00000"/>
                </a:solidFill>
              </a:rPr>
              <a:t>"Горящие" путевки</a:t>
            </a:r>
            <a:endParaRPr lang="ru-RU" sz="4400" dirty="0">
              <a:solidFill>
                <a:srgbClr val="C00000"/>
              </a:solidFill>
              <a:effectLst/>
            </a:endParaRPr>
          </a:p>
        </p:txBody>
      </p:sp>
      <p:sp>
        <p:nvSpPr>
          <p:cNvPr id="3" name="Подзаголовок 2"/>
          <p:cNvSpPr>
            <a:spLocks noGrp="1"/>
          </p:cNvSpPr>
          <p:nvPr>
            <p:ph sz="half" idx="1"/>
          </p:nvPr>
        </p:nvSpPr>
        <p:spPr>
          <a:xfrm>
            <a:off x="304800" y="1600200"/>
            <a:ext cx="8083624" cy="4061048"/>
          </a:xfrm>
        </p:spPr>
        <p:txBody>
          <a:bodyPr>
            <a:normAutofit fontScale="92500" lnSpcReduction="20000"/>
          </a:bodyPr>
          <a:lstStyle/>
          <a:p>
            <a:pPr lvl="0">
              <a:buNone/>
            </a:pPr>
            <a:r>
              <a:rPr lang="ru-RU" dirty="0" smtClean="0"/>
              <a:t>    </a:t>
            </a:r>
            <a:r>
              <a:rPr lang="ru-RU" sz="3600" b="1" dirty="0" smtClean="0"/>
              <a:t>Здесь мошенничество довольно элементарно -- малоизвестные туристические фирмы, постоянно намекающие на "демпинговые" цены на высококлассные туры, на самом деле продают весьма дешевые пакеты услуг, которые совсем не соответствуют описаниям и фотографиям на сайте.</a:t>
            </a:r>
            <a:br>
              <a:rPr lang="ru-RU" sz="3600" b="1" dirty="0" smtClean="0"/>
            </a:br>
            <a:r>
              <a:rPr lang="ru-RU" dirty="0" smtClean="0"/>
              <a:t/>
            </a:r>
            <a:br>
              <a:rPr lang="ru-RU" dirty="0" smtClean="0"/>
            </a:br>
            <a:endParaRPr lang="ru-RU" dirty="0"/>
          </a:p>
        </p:txBody>
      </p:sp>
    </p:spTree>
  </p:cSld>
  <p:clrMapOvr>
    <a:masterClrMapping/>
  </p:clrMapOvr>
  <p:transition spd="slow">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04664"/>
            <a:ext cx="8458200" cy="1222375"/>
          </a:xfrm>
        </p:spPr>
        <p:txBody>
          <a:bodyPr>
            <a:normAutofit/>
          </a:bodyPr>
          <a:lstStyle/>
          <a:p>
            <a:pPr algn="ctr"/>
            <a:r>
              <a:rPr lang="ru-RU" b="1" dirty="0" smtClean="0">
                <a:solidFill>
                  <a:srgbClr val="C00000"/>
                </a:solidFill>
                <a:effectLst/>
              </a:rPr>
              <a:t>Поддельные уведомления о выигрыше в лотерею</a:t>
            </a:r>
            <a:endParaRPr lang="ru-RU" dirty="0">
              <a:solidFill>
                <a:srgbClr val="C00000"/>
              </a:solidFill>
              <a:effectLst/>
            </a:endParaRPr>
          </a:p>
        </p:txBody>
      </p:sp>
      <p:sp>
        <p:nvSpPr>
          <p:cNvPr id="3" name="Подзаголовок 2"/>
          <p:cNvSpPr>
            <a:spLocks noGrp="1"/>
          </p:cNvSpPr>
          <p:nvPr>
            <p:ph type="subTitle" idx="1"/>
          </p:nvPr>
        </p:nvSpPr>
        <p:spPr>
          <a:xfrm>
            <a:off x="395536" y="1844824"/>
            <a:ext cx="8295456" cy="1944216"/>
          </a:xfrm>
        </p:spPr>
        <p:txBody>
          <a:bodyPr>
            <a:normAutofit fontScale="92500" lnSpcReduction="10000"/>
          </a:bodyPr>
          <a:lstStyle/>
          <a:p>
            <a:pPr lvl="0"/>
            <a:r>
              <a:rPr lang="ru-RU" sz="3600" b="1" dirty="0" smtClean="0">
                <a:solidFill>
                  <a:srgbClr val="0070C0"/>
                </a:solidFill>
              </a:rPr>
              <a:t>В письме сообщается о том, что вы якобы выиграли в лотерею. Цель мошенников — выманить у вас некоторое количество денег за «перевод» вашего денежного приза.</a:t>
            </a:r>
          </a:p>
          <a:p>
            <a:endParaRPr lang="ru-RU" b="1" dirty="0">
              <a:solidFill>
                <a:srgbClr val="0070C0"/>
              </a:solidFill>
            </a:endParaRPr>
          </a:p>
        </p:txBody>
      </p:sp>
      <p:pic>
        <p:nvPicPr>
          <p:cNvPr id="3074" name="Picture 2" descr="C:\Documents and Settings\Школа\Рабочий стол\Оксана\scam_nz_lottery_5.gif"/>
          <p:cNvPicPr>
            <a:picLocks noChangeAspect="1" noChangeArrowheads="1"/>
          </p:cNvPicPr>
          <p:nvPr/>
        </p:nvPicPr>
        <p:blipFill>
          <a:blip r:embed="rId2" cstate="print"/>
          <a:srcRect/>
          <a:stretch>
            <a:fillRect/>
          </a:stretch>
        </p:blipFill>
        <p:spPr bwMode="auto">
          <a:xfrm>
            <a:off x="1403648" y="3429000"/>
            <a:ext cx="6408712" cy="3185565"/>
          </a:xfrm>
          <a:prstGeom prst="rect">
            <a:avLst/>
          </a:prstGeom>
          <a:noFill/>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8641"/>
            <a:ext cx="7772400" cy="648072"/>
          </a:xfrm>
        </p:spPr>
        <p:txBody>
          <a:bodyPr>
            <a:normAutofit fontScale="90000"/>
          </a:bodyPr>
          <a:lstStyle/>
          <a:p>
            <a:pPr algn="ctr"/>
            <a:r>
              <a:rPr lang="ru-RU" b="1" dirty="0" smtClean="0">
                <a:effectLst/>
              </a:rPr>
              <a:t> </a:t>
            </a:r>
            <a:r>
              <a:rPr lang="ru-RU" b="1" dirty="0" smtClean="0">
                <a:solidFill>
                  <a:srgbClr val="C00000"/>
                </a:solidFill>
                <a:effectLst/>
              </a:rPr>
              <a:t>Осторожно!!!!! Вирус!!!!!</a:t>
            </a:r>
            <a:r>
              <a:rPr lang="ru-RU" b="1" dirty="0" smtClean="0">
                <a:solidFill>
                  <a:srgbClr val="C00000"/>
                </a:solidFill>
              </a:rPr>
              <a:t/>
            </a:r>
            <a:br>
              <a:rPr lang="ru-RU" b="1" dirty="0" smtClean="0">
                <a:solidFill>
                  <a:srgbClr val="C00000"/>
                </a:solidFill>
              </a:rPr>
            </a:br>
            <a:endParaRPr lang="ru-RU" b="1" dirty="0">
              <a:solidFill>
                <a:srgbClr val="C00000"/>
              </a:solidFill>
            </a:endParaRPr>
          </a:p>
        </p:txBody>
      </p:sp>
      <p:sp>
        <p:nvSpPr>
          <p:cNvPr id="3" name="Подзаголовок 2"/>
          <p:cNvSpPr>
            <a:spLocks noGrp="1"/>
          </p:cNvSpPr>
          <p:nvPr>
            <p:ph type="subTitle" idx="1"/>
          </p:nvPr>
        </p:nvSpPr>
        <p:spPr>
          <a:xfrm>
            <a:off x="467544" y="908720"/>
            <a:ext cx="8136904" cy="5472608"/>
          </a:xfrm>
        </p:spPr>
        <p:txBody>
          <a:bodyPr>
            <a:normAutofit/>
          </a:bodyPr>
          <a:lstStyle/>
          <a:p>
            <a:r>
              <a:rPr lang="ru-RU" dirty="0" smtClean="0"/>
              <a:t> </a:t>
            </a:r>
          </a:p>
          <a:p>
            <a:r>
              <a:rPr lang="ru-RU" b="1" dirty="0" smtClean="0">
                <a:solidFill>
                  <a:srgbClr val="7030A0"/>
                </a:solidFill>
              </a:rPr>
              <a:t>Сущность вируса - переадресация со страницы запрашиваемого ресурса на фиктивную, скопированную с настоящей. Подмена осуществлялась для самых популярных ресурсов Рунета: </a:t>
            </a:r>
            <a:r>
              <a:rPr lang="ru-RU" b="1" dirty="0" err="1" smtClean="0">
                <a:solidFill>
                  <a:srgbClr val="7030A0"/>
                </a:solidFill>
              </a:rPr>
              <a:t>Яндекс</a:t>
            </a:r>
            <a:r>
              <a:rPr lang="ru-RU" b="1" dirty="0" smtClean="0">
                <a:solidFill>
                  <a:srgbClr val="7030A0"/>
                </a:solidFill>
              </a:rPr>
              <a:t>, </a:t>
            </a:r>
            <a:r>
              <a:rPr lang="ru-RU" b="1" dirty="0" err="1" smtClean="0">
                <a:solidFill>
                  <a:srgbClr val="7030A0"/>
                </a:solidFill>
              </a:rPr>
              <a:t>Рамблер</a:t>
            </a:r>
            <a:r>
              <a:rPr lang="ru-RU" b="1" dirty="0" smtClean="0">
                <a:solidFill>
                  <a:srgbClr val="7030A0"/>
                </a:solidFill>
              </a:rPr>
              <a:t>, </a:t>
            </a:r>
            <a:r>
              <a:rPr lang="ru-RU" b="1" dirty="0" err="1" smtClean="0">
                <a:solidFill>
                  <a:srgbClr val="7030A0"/>
                </a:solidFill>
              </a:rPr>
              <a:t>Майл</a:t>
            </a:r>
            <a:r>
              <a:rPr lang="ru-RU" b="1" dirty="0" smtClean="0">
                <a:solidFill>
                  <a:srgbClr val="7030A0"/>
                </a:solidFill>
              </a:rPr>
              <a:t>, </a:t>
            </a:r>
            <a:r>
              <a:rPr lang="ru-RU" b="1" dirty="0" err="1" smtClean="0">
                <a:solidFill>
                  <a:srgbClr val="7030A0"/>
                </a:solidFill>
              </a:rPr>
              <a:t>ВКонтакте</a:t>
            </a:r>
            <a:r>
              <a:rPr lang="ru-RU" b="1" dirty="0" smtClean="0">
                <a:solidFill>
                  <a:srgbClr val="7030A0"/>
                </a:solidFill>
              </a:rPr>
              <a:t>, Одноклассники.</a:t>
            </a:r>
          </a:p>
          <a:p>
            <a:r>
              <a:rPr lang="ru-RU" b="1" dirty="0" smtClean="0">
                <a:solidFill>
                  <a:srgbClr val="7030A0"/>
                </a:solidFill>
              </a:rPr>
              <a:t>Набирая на «зараженном» компьютере адрес одного из указанных ресурсов, пользователь попадает на сервер-подмену, где ему предлагается страница для входа в систему (имя и пароль). С учетом того, что в адресной строке указано корректное имя, а внешний вид скопирован с оригинального сервера, у большинства пользователей не возникает подозрений в подлинности страницы.</a:t>
            </a:r>
          </a:p>
          <a:p>
            <a:endParaRPr lang="ru-RU" dirty="0"/>
          </a:p>
        </p:txBody>
      </p:sp>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458670"/>
            <a:ext cx="853244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algn="just"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smtClean="0">
                <a:ln>
                  <a:noFill/>
                </a:ln>
                <a:solidFill>
                  <a:srgbClr val="FF0000"/>
                </a:solidFill>
                <a:effectLst/>
                <a:latin typeface="Tahoma" pitchFamily="34" charset="0"/>
                <a:ea typeface="Calibri" pitchFamily="34" charset="0"/>
                <a:cs typeface="Tahoma" pitchFamily="34" charset="0"/>
              </a:rPr>
              <a:t>Общаясь в социальных сетях, помните:</a:t>
            </a:r>
          </a:p>
          <a:p>
            <a:pPr marL="0" marR="0" lvl="0" indent="381000" algn="just" defTabSz="914400" rtl="0" eaLnBrk="1" fontAlgn="base" latinLnBrk="0" hangingPunct="1">
              <a:lnSpc>
                <a:spcPct val="100000"/>
              </a:lnSpc>
              <a:spcBef>
                <a:spcPct val="0"/>
              </a:spcBef>
              <a:spcAft>
                <a:spcPct val="0"/>
              </a:spcAft>
              <a:buClrTx/>
              <a:buSzTx/>
              <a:buFontTx/>
              <a:buNone/>
              <a:tabLst/>
            </a:pPr>
            <a:endParaRPr kumimoji="0" lang="ru-RU" sz="2800" b="1" i="0" u="sng" strike="noStrike" cap="none" normalizeH="0" baseline="0" dirty="0" smtClean="0">
              <a:ln>
                <a:noFill/>
              </a:ln>
              <a:solidFill>
                <a:srgbClr val="FF0000"/>
              </a:solidFill>
              <a:effectLst/>
              <a:latin typeface="Arial" pitchFamily="34" charset="0"/>
            </a:endParaRPr>
          </a:p>
          <a:p>
            <a:pPr marL="0" marR="0" lvl="0" indent="38100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B0F0"/>
                </a:solidFill>
                <a:effectLst/>
                <a:latin typeface="Tahoma" pitchFamily="34" charset="0"/>
                <a:ea typeface="Calibri" pitchFamily="34" charset="0"/>
                <a:cs typeface="Tahoma" pitchFamily="34" charset="0"/>
              </a:rPr>
              <a:t>Любой человек, с которым вы познакомились в сети и вступили в переписку, может оказаться всего лишь вымышленным персонажем. Не увидев его воочию, вы никогда не сможете быть уверенными в его реальном существовании!</a:t>
            </a:r>
            <a:endParaRPr kumimoji="0" lang="ru-RU" sz="2800" b="0" i="0" u="none" strike="noStrike" cap="none" normalizeH="0" baseline="0" dirty="0" smtClean="0">
              <a:ln>
                <a:noFill/>
              </a:ln>
              <a:solidFill>
                <a:srgbClr val="00B0F0"/>
              </a:solidFill>
              <a:effectLst/>
              <a:latin typeface="Arial" pitchFamily="34" charset="0"/>
            </a:endParaRPr>
          </a:p>
          <a:p>
            <a:pPr marL="0" marR="0" lvl="0" indent="381000" algn="just"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B0F0"/>
              </a:solidFill>
              <a:effectLst/>
              <a:latin typeface="Tahoma" pitchFamily="34" charset="0"/>
              <a:ea typeface="Calibri" pitchFamily="34" charset="0"/>
              <a:cs typeface="Tahoma" pitchFamily="34" charset="0"/>
            </a:endParaRPr>
          </a:p>
          <a:p>
            <a:pPr marL="0" marR="0" lvl="0" indent="38100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B0F0"/>
                </a:solidFill>
                <a:effectLst/>
                <a:latin typeface="Tahoma" pitchFamily="34" charset="0"/>
                <a:ea typeface="Calibri" pitchFamily="34" charset="0"/>
                <a:cs typeface="Tahoma" pitchFamily="34" charset="0"/>
              </a:rPr>
              <a:t>Информация, направляемая Вами посредством сети Интернет - будь это личные данные, фотографии либо видео - может быть использована против Вас, в том числе в корыстных и преступных целях.</a:t>
            </a:r>
            <a:endParaRPr kumimoji="0" lang="ru-RU" sz="2800" b="0" i="0" u="none" strike="noStrike" cap="none" normalizeH="0" baseline="0" dirty="0" smtClean="0">
              <a:ln>
                <a:noFill/>
              </a:ln>
              <a:solidFill>
                <a:srgbClr val="00B0F0"/>
              </a:solidFill>
              <a:effectLst/>
              <a:latin typeface="Arial" pitchFamily="34" charset="0"/>
            </a:endParaRPr>
          </a:p>
        </p:txBody>
      </p:sp>
    </p:spTree>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323850" y="212725"/>
            <a:ext cx="8054975" cy="1373188"/>
          </a:xfrm>
          <a:prstGeom prst="rect">
            <a:avLst/>
          </a:prstGeom>
          <a:noFill/>
          <a:ln w="9525">
            <a:noFill/>
            <a:miter lim="800000"/>
            <a:headEnd/>
            <a:tailEnd/>
          </a:ln>
          <a:effectLst/>
        </p:spPr>
        <p:txBody>
          <a:bodyPr wrap="none" anchor="ctr">
            <a:spAutoFit/>
          </a:bodyPr>
          <a:lstStyle/>
          <a:p>
            <a:r>
              <a:rPr lang="ru-RU" sz="2800" b="1" dirty="0">
                <a:solidFill>
                  <a:srgbClr val="0000CC"/>
                </a:solidFill>
                <a:effectLst>
                  <a:outerShdw blurRad="38100" dist="38100" dir="2700000" algn="tl">
                    <a:srgbClr val="000000"/>
                  </a:outerShdw>
                </a:effectLst>
                <a:latin typeface="Garamond" pitchFamily="18" charset="0"/>
              </a:rPr>
              <a:t>Использование Интернета является безопасным,</a:t>
            </a:r>
          </a:p>
          <a:p>
            <a:pPr algn="ctr"/>
            <a:r>
              <a:rPr lang="ru-RU" sz="2800" b="1" dirty="0">
                <a:solidFill>
                  <a:srgbClr val="0000CC"/>
                </a:solidFill>
                <a:effectLst>
                  <a:outerShdw blurRad="38100" dist="38100" dir="2700000" algn="tl">
                    <a:srgbClr val="000000"/>
                  </a:outerShdw>
                </a:effectLst>
                <a:latin typeface="Garamond" pitchFamily="18" charset="0"/>
              </a:rPr>
              <a:t> если выполняются</a:t>
            </a:r>
          </a:p>
          <a:p>
            <a:r>
              <a:rPr lang="ru-RU" sz="2800" b="1" dirty="0">
                <a:solidFill>
                  <a:srgbClr val="0000CC"/>
                </a:solidFill>
                <a:effectLst>
                  <a:outerShdw blurRad="38100" dist="38100" dir="2700000" algn="tl">
                    <a:srgbClr val="000000"/>
                  </a:outerShdw>
                </a:effectLst>
                <a:latin typeface="Garamond" pitchFamily="18" charset="0"/>
              </a:rPr>
              <a:t> </a:t>
            </a:r>
            <a:r>
              <a:rPr lang="ru-RU" sz="2800" b="1" u="sng" dirty="0">
                <a:solidFill>
                  <a:srgbClr val="0000CC"/>
                </a:solidFill>
                <a:effectLst>
                  <a:outerShdw blurRad="38100" dist="38100" dir="2700000" algn="tl">
                    <a:srgbClr val="000000"/>
                  </a:outerShdw>
                </a:effectLst>
                <a:latin typeface="Garamond" pitchFamily="18" charset="0"/>
              </a:rPr>
              <a:t>ТРИ ОСНОВНЫЕ ПРАВИЛА</a:t>
            </a:r>
          </a:p>
        </p:txBody>
      </p:sp>
      <p:sp>
        <p:nvSpPr>
          <p:cNvPr id="8198" name="Rectangle 6"/>
          <p:cNvSpPr>
            <a:spLocks noChangeArrowheads="1"/>
          </p:cNvSpPr>
          <p:nvPr/>
        </p:nvSpPr>
        <p:spPr bwMode="auto">
          <a:xfrm>
            <a:off x="1763713" y="1484313"/>
            <a:ext cx="5118100" cy="579437"/>
          </a:xfrm>
          <a:prstGeom prst="rect">
            <a:avLst/>
          </a:prstGeom>
          <a:noFill/>
          <a:ln w="9525">
            <a:noFill/>
            <a:miter lim="800000"/>
            <a:headEnd/>
            <a:tailEnd/>
          </a:ln>
          <a:effectLst/>
        </p:spPr>
        <p:txBody>
          <a:bodyPr wrap="none" anchor="ctr">
            <a:spAutoFit/>
          </a:bodyPr>
          <a:lstStyle/>
          <a:p>
            <a:pPr algn="l"/>
            <a:r>
              <a:rPr lang="ru-RU" sz="3200" b="1" dirty="0">
                <a:solidFill>
                  <a:srgbClr val="800080"/>
                </a:solidFill>
                <a:effectLst>
                  <a:outerShdw blurRad="38100" dist="38100" dir="2700000" algn="tl">
                    <a:srgbClr val="000000"/>
                  </a:outerShdw>
                </a:effectLst>
                <a:latin typeface="Times New Roman" pitchFamily="18" charset="0"/>
              </a:rPr>
              <a:t>Защитите свой компьютер</a:t>
            </a:r>
          </a:p>
        </p:txBody>
      </p:sp>
      <p:sp>
        <p:nvSpPr>
          <p:cNvPr id="8199" name="Rectangle 7"/>
          <p:cNvSpPr>
            <a:spLocks noChangeArrowheads="1"/>
          </p:cNvSpPr>
          <p:nvPr/>
        </p:nvSpPr>
        <p:spPr bwMode="auto">
          <a:xfrm>
            <a:off x="251520" y="2040477"/>
            <a:ext cx="8496944" cy="3939540"/>
          </a:xfrm>
          <a:prstGeom prst="rect">
            <a:avLst/>
          </a:prstGeom>
          <a:noFill/>
          <a:ln w="9525">
            <a:noFill/>
            <a:miter lim="800000"/>
            <a:headEnd/>
            <a:tailEnd/>
          </a:ln>
          <a:effectLst/>
        </p:spPr>
        <p:txBody>
          <a:bodyPr wrap="square" anchor="ctr">
            <a:spAutoFit/>
          </a:bodyPr>
          <a:lstStyle/>
          <a:p>
            <a:pPr algn="l">
              <a:buFontTx/>
              <a:buChar char="•"/>
            </a:pPr>
            <a:r>
              <a:rPr lang="ru-RU" dirty="0"/>
              <a:t> </a:t>
            </a:r>
            <a:r>
              <a:rPr lang="ru-RU" sz="2000" b="1" dirty="0">
                <a:solidFill>
                  <a:srgbClr val="002060"/>
                </a:solidFill>
                <a:latin typeface="Bookman Old Style" pitchFamily="18" charset="0"/>
              </a:rPr>
              <a:t>Регулярно обновляйте операционную </a:t>
            </a:r>
            <a:r>
              <a:rPr lang="ru-RU" sz="2000" b="1" dirty="0" smtClean="0">
                <a:solidFill>
                  <a:srgbClr val="002060"/>
                </a:solidFill>
                <a:latin typeface="Bookman Old Style" pitchFamily="18" charset="0"/>
              </a:rPr>
              <a:t>систему</a:t>
            </a:r>
            <a:r>
              <a:rPr lang="ru-RU" sz="2000" b="1" dirty="0">
                <a:solidFill>
                  <a:srgbClr val="002060"/>
                </a:solidFill>
                <a:latin typeface="Bookman Old Style" pitchFamily="18" charset="0"/>
              </a:rPr>
              <a:t>.</a:t>
            </a:r>
          </a:p>
          <a:p>
            <a:pPr algn="l">
              <a:buFontTx/>
              <a:buChar char="•"/>
            </a:pPr>
            <a:r>
              <a:rPr lang="ru-RU" sz="2000" b="1" dirty="0">
                <a:solidFill>
                  <a:srgbClr val="002060"/>
                </a:solidFill>
                <a:latin typeface="Bookman Old Style" pitchFamily="18" charset="0"/>
              </a:rPr>
              <a:t> Используйте антивирусную программу. </a:t>
            </a:r>
          </a:p>
          <a:p>
            <a:pPr algn="l">
              <a:buFontTx/>
              <a:buChar char="•"/>
            </a:pPr>
            <a:r>
              <a:rPr lang="ru-RU" sz="2000" b="1" dirty="0">
                <a:solidFill>
                  <a:srgbClr val="002060"/>
                </a:solidFill>
                <a:latin typeface="Bookman Old Style" pitchFamily="18" charset="0"/>
              </a:rPr>
              <a:t> Применяйте брандмауэр.</a:t>
            </a:r>
          </a:p>
          <a:p>
            <a:pPr algn="l">
              <a:buFontTx/>
              <a:buChar char="•"/>
            </a:pPr>
            <a:r>
              <a:rPr lang="ru-RU" sz="2000" b="1" dirty="0">
                <a:solidFill>
                  <a:srgbClr val="002060"/>
                </a:solidFill>
                <a:latin typeface="Bookman Old Style" pitchFamily="18" charset="0"/>
              </a:rPr>
              <a:t> Создавайте резервные копии важных файлов.</a:t>
            </a:r>
          </a:p>
          <a:p>
            <a:pPr algn="l">
              <a:buFontTx/>
              <a:buChar char="•"/>
            </a:pPr>
            <a:r>
              <a:rPr lang="ru-RU" sz="2000" b="1" dirty="0">
                <a:solidFill>
                  <a:srgbClr val="002060"/>
                </a:solidFill>
                <a:latin typeface="Bookman Old Style" pitchFamily="18" charset="0"/>
              </a:rPr>
              <a:t> Будьте осторожны при загрузке содержимого. </a:t>
            </a:r>
            <a:endParaRPr lang="ru-RU" sz="2000" b="1" dirty="0" smtClean="0">
              <a:solidFill>
                <a:srgbClr val="002060"/>
              </a:solidFill>
              <a:latin typeface="Bookman Old Style" pitchFamily="18" charset="0"/>
            </a:endParaRPr>
          </a:p>
          <a:p>
            <a:pPr marL="0" lvl="1">
              <a:buFontTx/>
              <a:buChar char="•"/>
            </a:pPr>
            <a:r>
              <a:rPr lang="ru-RU" sz="2000" b="1" dirty="0" smtClean="0">
                <a:solidFill>
                  <a:srgbClr val="002060"/>
                </a:solidFill>
                <a:latin typeface="Bookman Old Style" pitchFamily="18" charset="0"/>
              </a:rPr>
              <a:t>Не проходить по ссылкам в </a:t>
            </a:r>
            <a:r>
              <a:rPr lang="ru-RU" sz="2000" b="1" dirty="0" err="1" smtClean="0">
                <a:solidFill>
                  <a:srgbClr val="002060"/>
                </a:solidFill>
                <a:latin typeface="Bookman Old Style" pitchFamily="18" charset="0"/>
              </a:rPr>
              <a:t>спамовых</a:t>
            </a:r>
            <a:r>
              <a:rPr lang="ru-RU" sz="2000" b="1" dirty="0" smtClean="0">
                <a:solidFill>
                  <a:srgbClr val="002060"/>
                </a:solidFill>
                <a:latin typeface="Bookman Old Style" pitchFamily="18" charset="0"/>
              </a:rPr>
              <a:t> письмах:</a:t>
            </a:r>
          </a:p>
          <a:p>
            <a:pPr marL="0" lvl="1">
              <a:buFontTx/>
              <a:buChar char="•"/>
            </a:pPr>
            <a:r>
              <a:rPr lang="ru-RU" sz="2000" b="1" dirty="0" smtClean="0">
                <a:solidFill>
                  <a:srgbClr val="002060"/>
                </a:solidFill>
                <a:latin typeface="Bookman Old Style" pitchFamily="18" charset="0"/>
              </a:rPr>
              <a:t>Не откликаться на заманчивые предложения, особенно если они связаны с получением быстрых денег:</a:t>
            </a:r>
          </a:p>
          <a:p>
            <a:pPr algn="l">
              <a:buFontTx/>
              <a:buChar char="•"/>
            </a:pPr>
            <a:endParaRPr lang="ru-RU" sz="2400" b="1" dirty="0">
              <a:latin typeface="Times New Roman" pitchFamily="18" charset="0"/>
            </a:endParaRPr>
          </a:p>
          <a:p>
            <a:pPr algn="l">
              <a:buFontTx/>
              <a:buChar char="•"/>
            </a:pPr>
            <a:endParaRPr lang="ru-RU" sz="2400" b="1" dirty="0">
              <a:latin typeface="Times New Roman" pitchFamily="18" charset="0"/>
            </a:endParaRPr>
          </a:p>
          <a:p>
            <a:pPr algn="l">
              <a:buFontTx/>
              <a:buChar char="•"/>
            </a:pPr>
            <a:endParaRPr lang="ru-RU" sz="2400" b="1" dirty="0">
              <a:latin typeface="Times New Roman" pitchFamily="18" charset="0"/>
            </a:endParaRPr>
          </a:p>
          <a:p>
            <a:pPr algn="l">
              <a:buFontTx/>
              <a:buChar char="•"/>
            </a:pPr>
            <a:endParaRPr lang="ru-RU" dirty="0"/>
          </a:p>
        </p:txBody>
      </p:sp>
      <p:sp>
        <p:nvSpPr>
          <p:cNvPr id="8204" name="Rectangle 12"/>
          <p:cNvSpPr>
            <a:spLocks noChangeArrowheads="1"/>
          </p:cNvSpPr>
          <p:nvPr/>
        </p:nvSpPr>
        <p:spPr bwMode="auto">
          <a:xfrm>
            <a:off x="2484438" y="4797425"/>
            <a:ext cx="6472237" cy="1552575"/>
          </a:xfrm>
          <a:prstGeom prst="rect">
            <a:avLst/>
          </a:prstGeom>
          <a:noFill/>
          <a:ln w="9525">
            <a:noFill/>
            <a:miter lim="800000"/>
            <a:headEnd/>
            <a:tailEnd/>
          </a:ln>
          <a:effectLst/>
        </p:spPr>
        <p:txBody>
          <a:bodyPr>
            <a:spAutoFit/>
          </a:bodyPr>
          <a:lstStyle/>
          <a:p>
            <a:r>
              <a:rPr lang="ru-RU" sz="2400" b="1" dirty="0">
                <a:solidFill>
                  <a:srgbClr val="003366"/>
                </a:solidFill>
                <a:effectLst>
                  <a:outerShdw blurRad="38100" dist="38100" dir="2700000" algn="tl">
                    <a:srgbClr val="000000"/>
                  </a:outerShdw>
                </a:effectLst>
                <a:latin typeface="Times New Roman" pitchFamily="18" charset="0"/>
              </a:rPr>
              <a:t>Помните!</a:t>
            </a:r>
            <a:br>
              <a:rPr lang="ru-RU" sz="2400" b="1" dirty="0">
                <a:solidFill>
                  <a:srgbClr val="003366"/>
                </a:solidFill>
                <a:effectLst>
                  <a:outerShdw blurRad="38100" dist="38100" dir="2700000" algn="tl">
                    <a:srgbClr val="000000"/>
                  </a:outerShdw>
                </a:effectLst>
                <a:latin typeface="Times New Roman" pitchFamily="18" charset="0"/>
              </a:rPr>
            </a:br>
            <a:r>
              <a:rPr lang="ru-RU" sz="2400" b="1" dirty="0">
                <a:solidFill>
                  <a:srgbClr val="003366"/>
                </a:solidFill>
                <a:effectLst>
                  <a:outerShdw blurRad="38100" dist="38100" dir="2700000" algn="tl">
                    <a:srgbClr val="000000"/>
                  </a:outerShdw>
                </a:effectLst>
                <a:latin typeface="Times New Roman" pitchFamily="18" charset="0"/>
              </a:rPr>
              <a:t>После публикации информации в Интернете ее больше невозможно будет контролировать и удалять каждую ее копию. </a:t>
            </a:r>
          </a:p>
        </p:txBody>
      </p:sp>
      <p:pic>
        <p:nvPicPr>
          <p:cNvPr id="8205" name="Picture 13"/>
          <p:cNvPicPr>
            <a:picLocks noChangeAspect="1" noChangeArrowheads="1"/>
          </p:cNvPicPr>
          <p:nvPr/>
        </p:nvPicPr>
        <p:blipFill>
          <a:blip r:embed="rId2" cstate="print"/>
          <a:srcRect/>
          <a:stretch>
            <a:fillRect/>
          </a:stretch>
        </p:blipFill>
        <p:spPr bwMode="auto">
          <a:xfrm>
            <a:off x="251520" y="4554537"/>
            <a:ext cx="2187575" cy="2303463"/>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1692275" y="765175"/>
            <a:ext cx="5259388" cy="579438"/>
          </a:xfrm>
          <a:prstGeom prst="rect">
            <a:avLst/>
          </a:prstGeom>
          <a:noFill/>
          <a:ln w="9525">
            <a:noFill/>
            <a:miter lim="800000"/>
            <a:headEnd/>
            <a:tailEnd/>
          </a:ln>
          <a:effectLst/>
        </p:spPr>
        <p:txBody>
          <a:bodyPr wrap="none" anchor="ctr">
            <a:spAutoFit/>
          </a:bodyPr>
          <a:lstStyle/>
          <a:p>
            <a:pPr algn="l"/>
            <a:r>
              <a:rPr lang="ru-RU" sz="3200" b="1">
                <a:solidFill>
                  <a:srgbClr val="006666"/>
                </a:solidFill>
                <a:effectLst>
                  <a:outerShdw blurRad="38100" dist="38100" dir="2700000" algn="tl">
                    <a:srgbClr val="000000"/>
                  </a:outerShdw>
                </a:effectLst>
                <a:latin typeface="Times New Roman" pitchFamily="18" charset="0"/>
              </a:rPr>
              <a:t>Защитите себя в Интернете</a:t>
            </a:r>
          </a:p>
        </p:txBody>
      </p:sp>
      <p:sp>
        <p:nvSpPr>
          <p:cNvPr id="9223" name="Rectangle 7"/>
          <p:cNvSpPr>
            <a:spLocks noChangeArrowheads="1"/>
          </p:cNvSpPr>
          <p:nvPr/>
        </p:nvSpPr>
        <p:spPr bwMode="auto">
          <a:xfrm>
            <a:off x="179388" y="1700213"/>
            <a:ext cx="4260850" cy="366712"/>
          </a:xfrm>
          <a:prstGeom prst="rect">
            <a:avLst/>
          </a:prstGeom>
          <a:noFill/>
          <a:ln w="9525">
            <a:noFill/>
            <a:miter lim="800000"/>
            <a:headEnd/>
            <a:tailEnd/>
          </a:ln>
          <a:effectLst/>
        </p:spPr>
        <p:txBody>
          <a:bodyPr wrap="none" anchor="ctr">
            <a:spAutoFit/>
          </a:bodyPr>
          <a:lstStyle/>
          <a:p>
            <a:pPr algn="l">
              <a:buFontTx/>
              <a:buChar char="•"/>
            </a:pPr>
            <a:r>
              <a:rPr lang="ru-RU"/>
              <a:t> </a:t>
            </a:r>
            <a:r>
              <a:rPr lang="ru-RU" b="1">
                <a:latin typeface="Times New Roman" pitchFamily="18" charset="0"/>
              </a:rPr>
              <a:t>Думайте о том, с кем разговариваете. </a:t>
            </a:r>
          </a:p>
        </p:txBody>
      </p:sp>
      <p:sp>
        <p:nvSpPr>
          <p:cNvPr id="9224" name="Rectangle 8"/>
          <p:cNvSpPr>
            <a:spLocks noChangeArrowheads="1"/>
          </p:cNvSpPr>
          <p:nvPr/>
        </p:nvSpPr>
        <p:spPr bwMode="auto">
          <a:xfrm>
            <a:off x="4211638" y="5229225"/>
            <a:ext cx="4681537" cy="1311275"/>
          </a:xfrm>
          <a:prstGeom prst="rect">
            <a:avLst/>
          </a:prstGeom>
          <a:noFill/>
          <a:ln w="9525">
            <a:noFill/>
            <a:miter lim="800000"/>
            <a:headEnd/>
            <a:tailEnd/>
          </a:ln>
          <a:effectLst/>
        </p:spPr>
        <p:txBody>
          <a:bodyPr anchor="ctr">
            <a:spAutoFit/>
          </a:bodyPr>
          <a:lstStyle/>
          <a:p>
            <a:pPr algn="ctr"/>
            <a:r>
              <a:rPr lang="ru-RU" sz="2000" b="1" dirty="0">
                <a:solidFill>
                  <a:srgbClr val="003366"/>
                </a:solidFill>
                <a:effectLst>
                  <a:outerShdw blurRad="38100" dist="38100" dir="2700000" algn="tl">
                    <a:srgbClr val="000000"/>
                  </a:outerShdw>
                </a:effectLst>
                <a:latin typeface="Times New Roman" pitchFamily="18" charset="0"/>
              </a:rPr>
              <a:t>Помните!</a:t>
            </a:r>
          </a:p>
          <a:p>
            <a:pPr algn="ctr"/>
            <a:r>
              <a:rPr lang="ru-RU" sz="2000" b="1" dirty="0">
                <a:solidFill>
                  <a:srgbClr val="003366"/>
                </a:solidFill>
                <a:effectLst>
                  <a:outerShdw blurRad="38100" dist="38100" dir="2700000" algn="tl">
                    <a:srgbClr val="000000"/>
                  </a:outerShdw>
                </a:effectLst>
                <a:latin typeface="Times New Roman" pitchFamily="18" charset="0"/>
              </a:rPr>
              <a:t>В Интернете не вся </a:t>
            </a:r>
            <a:br>
              <a:rPr lang="ru-RU" sz="2000" b="1" dirty="0">
                <a:solidFill>
                  <a:srgbClr val="003366"/>
                </a:solidFill>
                <a:effectLst>
                  <a:outerShdw blurRad="38100" dist="38100" dir="2700000" algn="tl">
                    <a:srgbClr val="000000"/>
                  </a:outerShdw>
                </a:effectLst>
                <a:latin typeface="Times New Roman" pitchFamily="18" charset="0"/>
              </a:rPr>
            </a:br>
            <a:r>
              <a:rPr lang="ru-RU" sz="2000" b="1" dirty="0">
                <a:solidFill>
                  <a:srgbClr val="003366"/>
                </a:solidFill>
                <a:effectLst>
                  <a:outerShdw blurRad="38100" dist="38100" dir="2700000" algn="tl">
                    <a:srgbClr val="000000"/>
                  </a:outerShdw>
                </a:effectLst>
                <a:latin typeface="Times New Roman" pitchFamily="18" charset="0"/>
              </a:rPr>
              <a:t>информация надежна и не все </a:t>
            </a:r>
            <a:br>
              <a:rPr lang="ru-RU" sz="2000" b="1" dirty="0">
                <a:solidFill>
                  <a:srgbClr val="003366"/>
                </a:solidFill>
                <a:effectLst>
                  <a:outerShdw blurRad="38100" dist="38100" dir="2700000" algn="tl">
                    <a:srgbClr val="000000"/>
                  </a:outerShdw>
                </a:effectLst>
                <a:latin typeface="Times New Roman" pitchFamily="18" charset="0"/>
              </a:rPr>
            </a:br>
            <a:r>
              <a:rPr lang="ru-RU" sz="2000" b="1" dirty="0">
                <a:solidFill>
                  <a:srgbClr val="003366"/>
                </a:solidFill>
                <a:effectLst>
                  <a:outerShdw blurRad="38100" dist="38100" dir="2700000" algn="tl">
                    <a:srgbClr val="000000"/>
                  </a:outerShdw>
                </a:effectLst>
                <a:latin typeface="Times New Roman" pitchFamily="18" charset="0"/>
              </a:rPr>
              <a:t>пользователи откровенны. </a:t>
            </a:r>
          </a:p>
        </p:txBody>
      </p:sp>
      <p:sp>
        <p:nvSpPr>
          <p:cNvPr id="9225" name="Rectangle 9"/>
          <p:cNvSpPr>
            <a:spLocks noChangeArrowheads="1"/>
          </p:cNvSpPr>
          <p:nvPr/>
        </p:nvSpPr>
        <p:spPr bwMode="auto">
          <a:xfrm>
            <a:off x="250825" y="5373688"/>
            <a:ext cx="4500563" cy="1190625"/>
          </a:xfrm>
          <a:prstGeom prst="rect">
            <a:avLst/>
          </a:prstGeom>
          <a:noFill/>
          <a:ln w="9525">
            <a:noFill/>
            <a:miter lim="800000"/>
            <a:headEnd/>
            <a:tailEnd/>
          </a:ln>
          <a:effectLst/>
        </p:spPr>
        <p:txBody>
          <a:bodyPr>
            <a:spAutoFit/>
          </a:bodyPr>
          <a:lstStyle/>
          <a:p>
            <a:pPr algn="l">
              <a:buFontTx/>
              <a:buChar char="•"/>
            </a:pPr>
            <a:r>
              <a:rPr lang="ru-RU" dirty="0"/>
              <a:t> </a:t>
            </a:r>
            <a:r>
              <a:rPr lang="ru-RU" b="1" dirty="0">
                <a:latin typeface="Times New Roman" pitchFamily="18" charset="0"/>
              </a:rPr>
              <a:t>Всегда удостоверяйтесь в том, что вам известно, кому предоставляется информация, и вы понимаете, в каких целях она будет использоваться. </a:t>
            </a:r>
          </a:p>
        </p:txBody>
      </p:sp>
      <p:sp>
        <p:nvSpPr>
          <p:cNvPr id="9227" name="Line 11"/>
          <p:cNvSpPr>
            <a:spLocks noChangeShapeType="1"/>
          </p:cNvSpPr>
          <p:nvPr/>
        </p:nvSpPr>
        <p:spPr bwMode="gray">
          <a:xfrm>
            <a:off x="1187450" y="1412875"/>
            <a:ext cx="6697663"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9228" name="Rectangle 12"/>
          <p:cNvSpPr>
            <a:spLocks noChangeArrowheads="1"/>
          </p:cNvSpPr>
          <p:nvPr/>
        </p:nvSpPr>
        <p:spPr bwMode="auto">
          <a:xfrm>
            <a:off x="1619250" y="188913"/>
            <a:ext cx="5888038" cy="579437"/>
          </a:xfrm>
          <a:prstGeom prst="rect">
            <a:avLst/>
          </a:prstGeom>
          <a:noFill/>
          <a:ln w="9525">
            <a:noFill/>
            <a:miter lim="800000"/>
            <a:headEnd/>
            <a:tailEnd/>
          </a:ln>
          <a:effectLst/>
        </p:spPr>
        <p:txBody>
          <a:bodyPr wrap="none">
            <a:spAutoFit/>
          </a:bodyPr>
          <a:lstStyle/>
          <a:p>
            <a:r>
              <a:rPr lang="ru-RU" sz="3200" b="1" u="sng">
                <a:solidFill>
                  <a:srgbClr val="0000CC"/>
                </a:solidFill>
                <a:effectLst>
                  <a:outerShdw blurRad="38100" dist="38100" dir="2700000" algn="tl">
                    <a:srgbClr val="000000"/>
                  </a:outerShdw>
                </a:effectLst>
                <a:latin typeface="Garamond" pitchFamily="18" charset="0"/>
              </a:rPr>
              <a:t>ТРИ ОСНОВНЫЕ ПРАВИЛА</a:t>
            </a:r>
          </a:p>
        </p:txBody>
      </p:sp>
      <p:sp>
        <p:nvSpPr>
          <p:cNvPr id="9229" name="Rectangle 13"/>
          <p:cNvSpPr>
            <a:spLocks noChangeArrowheads="1"/>
          </p:cNvSpPr>
          <p:nvPr/>
        </p:nvSpPr>
        <p:spPr bwMode="auto">
          <a:xfrm>
            <a:off x="4319588" y="2060575"/>
            <a:ext cx="4824412" cy="3113088"/>
          </a:xfrm>
          <a:prstGeom prst="rect">
            <a:avLst/>
          </a:prstGeom>
          <a:noFill/>
          <a:ln w="9525">
            <a:noFill/>
            <a:miter lim="800000"/>
            <a:headEnd/>
            <a:tailEnd/>
          </a:ln>
          <a:effectLst/>
        </p:spPr>
        <p:txBody>
          <a:bodyPr>
            <a:spAutoFit/>
          </a:bodyPr>
          <a:lstStyle/>
          <a:p>
            <a:pPr algn="l">
              <a:buFontTx/>
              <a:buChar char="•"/>
            </a:pPr>
            <a:r>
              <a:rPr lang="ru-RU" dirty="0"/>
              <a:t> </a:t>
            </a:r>
            <a:r>
              <a:rPr lang="ru-RU" b="1" dirty="0">
                <a:latin typeface="Times New Roman" pitchFamily="18" charset="0"/>
              </a:rPr>
              <a:t>Никогда не разглашайте в Интернете личную информацию, за исключением людей, которым вы доверяете. При запросе предоставления личной информации на </a:t>
            </a:r>
            <a:r>
              <a:rPr lang="ru-RU" b="1" dirty="0" err="1">
                <a:latin typeface="Times New Roman" pitchFamily="18" charset="0"/>
              </a:rPr>
              <a:t>веб-сайте</a:t>
            </a:r>
            <a:r>
              <a:rPr lang="ru-RU" b="1" dirty="0">
                <a:latin typeface="Times New Roman" pitchFamily="18" charset="0"/>
              </a:rPr>
              <a:t> всегда просматривайте разделы «Условия использования» или «Политика защиты конфиденциальной информации», чтобы убедиться в предоставлении оператором </a:t>
            </a:r>
            <a:r>
              <a:rPr lang="ru-RU" b="1" dirty="0" err="1">
                <a:latin typeface="Times New Roman" pitchFamily="18" charset="0"/>
              </a:rPr>
              <a:t>веб-сайта</a:t>
            </a:r>
            <a:r>
              <a:rPr lang="ru-RU" b="1" dirty="0">
                <a:latin typeface="Times New Roman" pitchFamily="18" charset="0"/>
              </a:rPr>
              <a:t> сведений о целях использования получаемой информации и ее передаче другим лицам.</a:t>
            </a:r>
          </a:p>
        </p:txBody>
      </p:sp>
      <p:pic>
        <p:nvPicPr>
          <p:cNvPr id="9230" name="Picture 14"/>
          <p:cNvPicPr>
            <a:picLocks noChangeAspect="1" noChangeArrowheads="1"/>
          </p:cNvPicPr>
          <p:nvPr/>
        </p:nvPicPr>
        <p:blipFill>
          <a:blip r:embed="rId2" cstate="print"/>
          <a:srcRect/>
          <a:stretch>
            <a:fillRect/>
          </a:stretch>
        </p:blipFill>
        <p:spPr bwMode="auto">
          <a:xfrm>
            <a:off x="107950" y="2133600"/>
            <a:ext cx="4076700" cy="309245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472386" cy="692696"/>
          </a:xfrm>
        </p:spPr>
        <p:txBody>
          <a:bodyPr>
            <a:normAutofit fontScale="90000"/>
          </a:bodyPr>
          <a:lstStyle/>
          <a:p>
            <a:pPr algn="ctr" fontAlgn="auto">
              <a:spcAft>
                <a:spcPts val="0"/>
              </a:spcAft>
              <a:defRPr/>
            </a:pPr>
            <a:r>
              <a:rPr lang="ru-RU" sz="2000" u="sng" dirty="0" smtClean="0">
                <a:solidFill>
                  <a:srgbClr val="00B0F0"/>
                </a:solidFill>
                <a:effectLst/>
              </a:rPr>
              <a:t>Основные правила безопасного поведения в сети интернет</a:t>
            </a:r>
            <a:r>
              <a:rPr lang="ru-RU" sz="2000" dirty="0" smtClean="0">
                <a:effectLst/>
              </a:rPr>
              <a:t/>
            </a:r>
            <a:br>
              <a:rPr lang="ru-RU" sz="2000" dirty="0" smtClean="0">
                <a:effectLst/>
              </a:rPr>
            </a:br>
            <a:r>
              <a:rPr lang="ru-RU" sz="2000" dirty="0" smtClean="0"/>
              <a:t/>
            </a:r>
            <a:br>
              <a:rPr lang="ru-RU" sz="2000" dirty="0" smtClean="0"/>
            </a:br>
            <a:endParaRPr lang="ru-RU" sz="2000" dirty="0"/>
          </a:p>
        </p:txBody>
      </p:sp>
      <p:sp>
        <p:nvSpPr>
          <p:cNvPr id="3" name="Содержимое 2"/>
          <p:cNvSpPr>
            <a:spLocks noGrp="1"/>
          </p:cNvSpPr>
          <p:nvPr>
            <p:ph idx="1"/>
          </p:nvPr>
        </p:nvSpPr>
        <p:spPr>
          <a:xfrm>
            <a:off x="214313" y="980729"/>
            <a:ext cx="8534151" cy="5184575"/>
          </a:xfrm>
        </p:spPr>
        <p:txBody>
          <a:bodyPr>
            <a:normAutofit fontScale="25000" lnSpcReduction="20000"/>
          </a:bodyPr>
          <a:lstStyle/>
          <a:p>
            <a:pPr marL="274320" indent="-274320" fontAlgn="auto">
              <a:spcBef>
                <a:spcPts val="0"/>
              </a:spcBef>
              <a:spcAft>
                <a:spcPts val="0"/>
              </a:spcAft>
              <a:buNone/>
              <a:defRPr/>
            </a:pPr>
            <a:r>
              <a:rPr lang="ru-RU" sz="9600" b="1" i="1" u="sng" dirty="0" smtClean="0">
                <a:solidFill>
                  <a:srgbClr val="FF0000"/>
                </a:solidFill>
              </a:rPr>
              <a:t>Вы должны это знать:</a:t>
            </a:r>
            <a:r>
              <a:rPr lang="ru-RU" dirty="0" smtClean="0"/>
              <a:t/>
            </a:r>
            <a:br>
              <a:rPr lang="ru-RU" dirty="0" smtClean="0"/>
            </a:br>
            <a:r>
              <a:rPr lang="ru-RU" dirty="0" smtClean="0"/>
              <a:t/>
            </a:r>
            <a:br>
              <a:rPr lang="ru-RU" dirty="0" smtClean="0"/>
            </a:br>
            <a:r>
              <a:rPr lang="ru-RU" sz="7400" dirty="0" smtClean="0">
                <a:solidFill>
                  <a:srgbClr val="7030A0"/>
                </a:solidFill>
              </a:rPr>
              <a:t>* </a:t>
            </a:r>
            <a:r>
              <a:rPr lang="ru-RU" sz="7400" b="1" dirty="0" smtClean="0">
                <a:solidFill>
                  <a:srgbClr val="7030A0"/>
                </a:solidFill>
              </a:rPr>
              <a:t>При регистрации на сайтах, старайтесь не указывать личную информацию, т.к. она может быть доступна незнакомым людям. Так же, не рекомендуется размещать свою фотографию, давая, тем самым, представление о том, как вы выглядите, посторонним людям.</a:t>
            </a:r>
          </a:p>
          <a:p>
            <a:pPr marL="274320" indent="-274320" fontAlgn="auto">
              <a:spcBef>
                <a:spcPts val="0"/>
              </a:spcBef>
              <a:spcAft>
                <a:spcPts val="0"/>
              </a:spcAft>
              <a:buNone/>
              <a:defRPr/>
            </a:pPr>
            <a:r>
              <a:rPr lang="ru-RU" sz="7400" b="1" dirty="0" smtClean="0">
                <a:solidFill>
                  <a:srgbClr val="7030A0"/>
                </a:solidFill>
              </a:rPr>
              <a:t/>
            </a:r>
            <a:br>
              <a:rPr lang="ru-RU" sz="7400" b="1" dirty="0" smtClean="0">
                <a:solidFill>
                  <a:srgbClr val="7030A0"/>
                </a:solidFill>
              </a:rPr>
            </a:br>
            <a:r>
              <a:rPr lang="ru-RU" sz="7400" b="1" dirty="0" smtClean="0">
                <a:solidFill>
                  <a:srgbClr val="7030A0"/>
                </a:solidFill>
              </a:rPr>
              <a:t>* Используйте </a:t>
            </a:r>
            <a:r>
              <a:rPr lang="ru-RU" sz="7400" b="1" dirty="0" err="1" smtClean="0">
                <a:solidFill>
                  <a:srgbClr val="7030A0"/>
                </a:solidFill>
              </a:rPr>
              <a:t>веб-камеру</a:t>
            </a:r>
            <a:r>
              <a:rPr lang="ru-RU" sz="7400" b="1" dirty="0" smtClean="0">
                <a:solidFill>
                  <a:srgbClr val="7030A0"/>
                </a:solidFill>
              </a:rPr>
              <a:t> только при общении с друзьями. Проследите, чтобы посторонние люди не имели возможности видеть ваш разговор, т.к. он может быть записан.</a:t>
            </a:r>
          </a:p>
          <a:p>
            <a:pPr marL="274320" indent="-274320" fontAlgn="auto">
              <a:spcBef>
                <a:spcPts val="0"/>
              </a:spcBef>
              <a:spcAft>
                <a:spcPts val="0"/>
              </a:spcAft>
              <a:buNone/>
              <a:defRPr/>
            </a:pPr>
            <a:r>
              <a:rPr lang="ru-RU" sz="7400" b="1" dirty="0" smtClean="0">
                <a:solidFill>
                  <a:srgbClr val="7030A0"/>
                </a:solidFill>
              </a:rPr>
              <a:t/>
            </a:r>
            <a:br>
              <a:rPr lang="ru-RU" sz="7400" b="1" dirty="0" smtClean="0">
                <a:solidFill>
                  <a:srgbClr val="7030A0"/>
                </a:solidFill>
              </a:rPr>
            </a:br>
            <a:r>
              <a:rPr lang="ru-RU" sz="7400" b="1" dirty="0" smtClean="0">
                <a:solidFill>
                  <a:srgbClr val="7030A0"/>
                </a:solidFill>
              </a:rPr>
              <a:t>* Нежелательные письма от незнакомых людей называются «Спам». Если вы получили такое письмо, не отвечайте на него. В случае, если Вы ответите на подобное письмо, отправитель будет знать, что вы пользуетесь своим электронным почтовым ящиком и будет продолжать </a:t>
            </a:r>
            <a:r>
              <a:rPr lang="ru-RU" sz="7400" b="1" dirty="0" err="1" smtClean="0">
                <a:solidFill>
                  <a:srgbClr val="7030A0"/>
                </a:solidFill>
              </a:rPr>
              <a:t>посылась</a:t>
            </a:r>
            <a:r>
              <a:rPr lang="ru-RU" sz="7400" b="1" dirty="0" smtClean="0">
                <a:solidFill>
                  <a:srgbClr val="7030A0"/>
                </a:solidFill>
              </a:rPr>
              <a:t> вам спам.</a:t>
            </a:r>
          </a:p>
          <a:p>
            <a:pPr marL="274320" indent="-274320" fontAlgn="auto">
              <a:spcBef>
                <a:spcPts val="0"/>
              </a:spcBef>
              <a:spcAft>
                <a:spcPts val="0"/>
              </a:spcAft>
              <a:buNone/>
              <a:defRPr/>
            </a:pPr>
            <a:r>
              <a:rPr lang="ru-RU" sz="7400" b="1" dirty="0" smtClean="0">
                <a:solidFill>
                  <a:srgbClr val="7030A0"/>
                </a:solidFill>
              </a:rPr>
              <a:t/>
            </a:r>
            <a:br>
              <a:rPr lang="ru-RU" sz="7400" b="1" dirty="0" smtClean="0">
                <a:solidFill>
                  <a:srgbClr val="7030A0"/>
                </a:solidFill>
              </a:rPr>
            </a:br>
            <a:r>
              <a:rPr lang="ru-RU" sz="7400" b="1" dirty="0" smtClean="0">
                <a:solidFill>
                  <a:srgbClr val="7030A0"/>
                </a:solidFill>
              </a:rPr>
              <a:t>* Если вам пришло сообщение с незнакомого адреса, его лучше не открывать. Подобные письма могут содержать вирусы.</a:t>
            </a:r>
          </a:p>
          <a:p>
            <a:pPr marL="274320" indent="-274320" fontAlgn="auto">
              <a:spcBef>
                <a:spcPts val="0"/>
              </a:spcBef>
              <a:spcAft>
                <a:spcPts val="0"/>
              </a:spcAft>
              <a:buNone/>
              <a:defRPr/>
            </a:pPr>
            <a:r>
              <a:rPr lang="ru-RU" sz="7400" b="1" dirty="0" smtClean="0">
                <a:solidFill>
                  <a:srgbClr val="7030A0"/>
                </a:solidFill>
              </a:rPr>
              <a:t/>
            </a:r>
            <a:br>
              <a:rPr lang="ru-RU" sz="7400" b="1" dirty="0" smtClean="0">
                <a:solidFill>
                  <a:srgbClr val="7030A0"/>
                </a:solidFill>
              </a:rPr>
            </a:br>
            <a:r>
              <a:rPr lang="ru-RU" sz="7400" b="1" dirty="0" smtClean="0">
                <a:solidFill>
                  <a:srgbClr val="7030A0"/>
                </a:solidFill>
              </a:rPr>
              <a:t>* Если вам приходят письма с неприятным и оскорбляющим вас содержанием, если кто-то ведет себя в вашем отношении неподобающим образом, сообщите об этом</a:t>
            </a:r>
          </a:p>
          <a:p>
            <a:pPr marL="274320" lvl="0" indent="-274320">
              <a:spcBef>
                <a:spcPts val="0"/>
              </a:spcBef>
              <a:buNone/>
              <a:defRPr/>
            </a:pPr>
            <a:r>
              <a:rPr lang="ru-RU" sz="7400" b="1" dirty="0" smtClean="0">
                <a:solidFill>
                  <a:srgbClr val="7030A0"/>
                </a:solidFill>
              </a:rPr>
              <a:t/>
            </a:r>
            <a:br>
              <a:rPr lang="ru-RU" sz="7400" b="1" dirty="0" smtClean="0">
                <a:solidFill>
                  <a:srgbClr val="7030A0"/>
                </a:solidFill>
              </a:rPr>
            </a:br>
            <a:r>
              <a:rPr lang="ru-RU" sz="7400" b="1" dirty="0" smtClean="0">
                <a:solidFill>
                  <a:srgbClr val="7030A0"/>
                </a:solidFill>
              </a:rPr>
              <a:t/>
            </a:r>
            <a:br>
              <a:rPr lang="ru-RU" sz="7400" b="1" dirty="0" smtClean="0">
                <a:solidFill>
                  <a:srgbClr val="7030A0"/>
                </a:solidFill>
              </a:rPr>
            </a:br>
            <a:endParaRPr lang="ru-RU" sz="7400" b="1" dirty="0">
              <a:solidFill>
                <a:srgbClr val="7030A0"/>
              </a:solidFill>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63314" cy="694430"/>
          </a:xfrm>
        </p:spPr>
        <p:txBody>
          <a:bodyPr/>
          <a:lstStyle/>
          <a:p>
            <a:pPr algn="ctr" fontAlgn="auto">
              <a:spcAft>
                <a:spcPts val="0"/>
              </a:spcAft>
              <a:defRPr/>
            </a:pPr>
            <a:r>
              <a:rPr lang="ru-RU" sz="2000" dirty="0" smtClean="0">
                <a:solidFill>
                  <a:srgbClr val="FF0000"/>
                </a:solidFill>
                <a:effectLst/>
              </a:rPr>
              <a:t>Основные правила для школьников старших классов</a:t>
            </a:r>
            <a:endParaRPr lang="ru-RU" sz="2000" dirty="0">
              <a:solidFill>
                <a:srgbClr val="FF0000"/>
              </a:solidFill>
              <a:effectLst/>
            </a:endParaRPr>
          </a:p>
        </p:txBody>
      </p:sp>
      <p:sp>
        <p:nvSpPr>
          <p:cNvPr id="3" name="Содержимое 2"/>
          <p:cNvSpPr>
            <a:spLocks noGrp="1"/>
          </p:cNvSpPr>
          <p:nvPr>
            <p:ph idx="1"/>
          </p:nvPr>
        </p:nvSpPr>
        <p:spPr>
          <a:xfrm>
            <a:off x="323528" y="908720"/>
            <a:ext cx="8568952" cy="5572125"/>
          </a:xfrm>
        </p:spPr>
        <p:txBody>
          <a:bodyPr>
            <a:noAutofit/>
          </a:bodyPr>
          <a:lstStyle/>
          <a:p>
            <a:pPr marL="274320" indent="-274320" fontAlgn="auto">
              <a:spcBef>
                <a:spcPts val="0"/>
              </a:spcBef>
              <a:spcAft>
                <a:spcPts val="0"/>
              </a:spcAft>
              <a:buNone/>
              <a:defRPr/>
            </a:pPr>
            <a:r>
              <a:rPr lang="ru-RU" sz="1800" b="1" i="1" u="sng" dirty="0" smtClean="0">
                <a:solidFill>
                  <a:srgbClr val="7030A0"/>
                </a:solidFill>
              </a:rPr>
              <a:t>Вы должны это знать:</a:t>
            </a:r>
            <a:r>
              <a:rPr lang="ru-RU" sz="1400" b="1" i="1" dirty="0" smtClean="0"/>
              <a:t/>
            </a:r>
            <a:br>
              <a:rPr lang="ru-RU" sz="1400" b="1" i="1" dirty="0" smtClean="0"/>
            </a:br>
            <a:r>
              <a:rPr lang="ru-RU" sz="1400" b="1" dirty="0" smtClean="0"/>
              <a:t/>
            </a:r>
            <a:br>
              <a:rPr lang="ru-RU" sz="1400" b="1" dirty="0" smtClean="0"/>
            </a:br>
            <a:r>
              <a:rPr lang="ru-RU" sz="1400" b="1" dirty="0" smtClean="0">
                <a:solidFill>
                  <a:srgbClr val="FF0000"/>
                </a:solidFill>
              </a:rPr>
              <a:t>* Не желательно размещать персональную информацию в Интернете.</a:t>
            </a:r>
            <a:br>
              <a:rPr lang="ru-RU" sz="1400" b="1" dirty="0" smtClean="0">
                <a:solidFill>
                  <a:srgbClr val="FF0000"/>
                </a:solidFill>
              </a:rPr>
            </a:br>
            <a:r>
              <a:rPr lang="ru-RU" sz="1400" b="1" dirty="0" smtClean="0">
                <a:solidFill>
                  <a:srgbClr val="FF0000"/>
                </a:solidFill>
              </a:rPr>
              <a:t>Персональная информация — это номер вашего мобильного телефона, адрес электронной почты, домашний адрес и фотографии вас, вашей семьи или друзей.</a:t>
            </a:r>
          </a:p>
          <a:p>
            <a:pPr marL="274320" indent="-274320" fontAlgn="auto">
              <a:spcBef>
                <a:spcPts val="0"/>
              </a:spcBef>
              <a:spcAft>
                <a:spcPts val="0"/>
              </a:spcAft>
              <a:buNone/>
              <a:defRPr/>
            </a:pPr>
            <a:r>
              <a:rPr lang="ru-RU" sz="1400" b="1" dirty="0" smtClean="0">
                <a:solidFill>
                  <a:srgbClr val="FF0000"/>
                </a:solidFill>
              </a:rPr>
              <a:t/>
            </a:r>
            <a:br>
              <a:rPr lang="ru-RU" sz="1400" b="1" dirty="0" smtClean="0">
                <a:solidFill>
                  <a:srgbClr val="FF0000"/>
                </a:solidFill>
              </a:rPr>
            </a:br>
            <a:r>
              <a:rPr lang="ru-RU" sz="1400" b="1" dirty="0" smtClean="0">
                <a:solidFill>
                  <a:srgbClr val="FF0000"/>
                </a:solidFill>
              </a:rPr>
              <a:t>* Если вы публикуете фото или видео в интернете — каждый может посмотреть их.</a:t>
            </a:r>
          </a:p>
          <a:p>
            <a:pPr marL="274320" indent="-274320" fontAlgn="auto">
              <a:spcBef>
                <a:spcPts val="0"/>
              </a:spcBef>
              <a:spcAft>
                <a:spcPts val="0"/>
              </a:spcAft>
              <a:buNone/>
              <a:defRPr/>
            </a:pPr>
            <a:r>
              <a:rPr lang="ru-RU" sz="1400" b="1" dirty="0" smtClean="0">
                <a:solidFill>
                  <a:srgbClr val="FF0000"/>
                </a:solidFill>
              </a:rPr>
              <a:t/>
            </a:r>
            <a:br>
              <a:rPr lang="ru-RU" sz="1400" b="1" dirty="0" smtClean="0">
                <a:solidFill>
                  <a:srgbClr val="FF0000"/>
                </a:solidFill>
              </a:rPr>
            </a:br>
            <a:r>
              <a:rPr lang="ru-RU" sz="1400" b="1" dirty="0" smtClean="0">
                <a:solidFill>
                  <a:srgbClr val="FF0000"/>
                </a:solidFill>
              </a:rPr>
              <a:t>* Не отвечайте на Спам (нежелательную электронную почту).</a:t>
            </a:r>
          </a:p>
          <a:p>
            <a:pPr marL="274320" indent="-274320" fontAlgn="auto">
              <a:spcBef>
                <a:spcPts val="0"/>
              </a:spcBef>
              <a:spcAft>
                <a:spcPts val="0"/>
              </a:spcAft>
              <a:buNone/>
              <a:defRPr/>
            </a:pPr>
            <a:r>
              <a:rPr lang="ru-RU" sz="1400" b="1" dirty="0" smtClean="0">
                <a:solidFill>
                  <a:srgbClr val="FF0000"/>
                </a:solidFill>
              </a:rPr>
              <a:t/>
            </a:r>
            <a:br>
              <a:rPr lang="ru-RU" sz="1400" b="1" dirty="0" smtClean="0">
                <a:solidFill>
                  <a:srgbClr val="FF0000"/>
                </a:solidFill>
              </a:rPr>
            </a:br>
            <a:r>
              <a:rPr lang="ru-RU" sz="1400" b="1" dirty="0" smtClean="0">
                <a:solidFill>
                  <a:srgbClr val="FF0000"/>
                </a:solidFill>
              </a:rPr>
              <a:t>* Не открывайте файлы, которые прислали неизвестные Вам людей. Вы не можете знать, что на самом деле содержат эти файлы – в них могут быть вирусы или фото/видео с «агрессивным» содержанием.</a:t>
            </a:r>
          </a:p>
          <a:p>
            <a:pPr marL="274320" indent="-274320" fontAlgn="auto">
              <a:spcBef>
                <a:spcPts val="0"/>
              </a:spcBef>
              <a:spcAft>
                <a:spcPts val="0"/>
              </a:spcAft>
              <a:buNone/>
              <a:defRPr/>
            </a:pPr>
            <a:r>
              <a:rPr lang="ru-RU" sz="1400" b="1" dirty="0" smtClean="0">
                <a:solidFill>
                  <a:srgbClr val="FF0000"/>
                </a:solidFill>
              </a:rPr>
              <a:t/>
            </a:r>
            <a:br>
              <a:rPr lang="ru-RU" sz="1400" b="1" dirty="0" smtClean="0">
                <a:solidFill>
                  <a:srgbClr val="FF0000"/>
                </a:solidFill>
              </a:rPr>
            </a:br>
            <a:r>
              <a:rPr lang="ru-RU" sz="1400" b="1" dirty="0" smtClean="0">
                <a:solidFill>
                  <a:srgbClr val="FF0000"/>
                </a:solidFill>
              </a:rPr>
              <a:t>* Не добавляйте незнакомых людей в свой контакт лист в IM (ICQ, MSN </a:t>
            </a:r>
            <a:r>
              <a:rPr lang="ru-RU" sz="1400" b="1" dirty="0" err="1" smtClean="0">
                <a:solidFill>
                  <a:srgbClr val="FF0000"/>
                </a:solidFill>
              </a:rPr>
              <a:t>messenger</a:t>
            </a:r>
            <a:r>
              <a:rPr lang="ru-RU" sz="1400" b="1" dirty="0" smtClean="0">
                <a:solidFill>
                  <a:srgbClr val="FF0000"/>
                </a:solidFill>
              </a:rPr>
              <a:t> и т.д.)</a:t>
            </a:r>
          </a:p>
          <a:p>
            <a:pPr marL="274320" indent="-274320" fontAlgn="auto">
              <a:spcBef>
                <a:spcPts val="0"/>
              </a:spcBef>
              <a:spcAft>
                <a:spcPts val="0"/>
              </a:spcAft>
              <a:buNone/>
              <a:defRPr/>
            </a:pPr>
            <a:r>
              <a:rPr lang="ru-RU" sz="1400" b="1" dirty="0" smtClean="0">
                <a:solidFill>
                  <a:srgbClr val="FF0000"/>
                </a:solidFill>
              </a:rPr>
              <a:t/>
            </a:r>
            <a:br>
              <a:rPr lang="ru-RU" sz="1400" b="1" dirty="0" smtClean="0">
                <a:solidFill>
                  <a:srgbClr val="FF0000"/>
                </a:solidFill>
              </a:rPr>
            </a:br>
            <a:r>
              <a:rPr lang="ru-RU" sz="1400" b="1" dirty="0" smtClean="0">
                <a:solidFill>
                  <a:srgbClr val="FF0000"/>
                </a:solidFill>
              </a:rPr>
              <a:t>* Помните, что виртуальные знакомые могут быть не теми, за кого себя выдают.</a:t>
            </a:r>
          </a:p>
          <a:p>
            <a:pPr marL="274320" indent="-274320" fontAlgn="auto">
              <a:spcBef>
                <a:spcPts val="0"/>
              </a:spcBef>
              <a:spcAft>
                <a:spcPts val="0"/>
              </a:spcAft>
              <a:buNone/>
              <a:defRPr/>
            </a:pPr>
            <a:r>
              <a:rPr lang="ru-RU" sz="1400" b="1" dirty="0" smtClean="0">
                <a:solidFill>
                  <a:srgbClr val="FF0000"/>
                </a:solidFill>
              </a:rPr>
              <a:t/>
            </a:r>
            <a:br>
              <a:rPr lang="ru-RU" sz="1400" b="1" dirty="0" smtClean="0">
                <a:solidFill>
                  <a:srgbClr val="FF0000"/>
                </a:solidFill>
              </a:rPr>
            </a:br>
            <a:r>
              <a:rPr lang="ru-RU" sz="1400" b="1" dirty="0" smtClean="0">
                <a:solidFill>
                  <a:srgbClr val="FF0000"/>
                </a:solidFill>
              </a:rPr>
              <a:t>* Если рядом с вами нет родственников, не встречайтесь в реальной жизни с людьми, с которыми вы познакомились в Интернете. Если ваш виртуальный друг действительно тот, за кого он себя выдает, он нормально отнесется к вашей заботе о собственной безопасности!</a:t>
            </a:r>
          </a:p>
          <a:p>
            <a:pPr marL="274320" indent="-274320" fontAlgn="auto">
              <a:spcBef>
                <a:spcPts val="0"/>
              </a:spcBef>
              <a:spcAft>
                <a:spcPts val="0"/>
              </a:spcAft>
              <a:buNone/>
              <a:defRPr/>
            </a:pPr>
            <a:r>
              <a:rPr lang="ru-RU" sz="1400" b="1" dirty="0" smtClean="0">
                <a:solidFill>
                  <a:srgbClr val="FF0000"/>
                </a:solidFill>
              </a:rPr>
              <a:t/>
            </a:r>
            <a:br>
              <a:rPr lang="ru-RU" sz="1400" b="1" dirty="0" smtClean="0">
                <a:solidFill>
                  <a:srgbClr val="FF0000"/>
                </a:solidFill>
              </a:rPr>
            </a:br>
            <a:r>
              <a:rPr lang="ru-RU" sz="1400" b="1" dirty="0" smtClean="0">
                <a:solidFill>
                  <a:srgbClr val="FF0000"/>
                </a:solidFill>
              </a:rPr>
              <a:t>* Никогда не поздно рассказать взрослым, если вас кто-то обидел. </a:t>
            </a:r>
            <a:br>
              <a:rPr lang="ru-RU" sz="1400" b="1" dirty="0" smtClean="0">
                <a:solidFill>
                  <a:srgbClr val="FF0000"/>
                </a:solidFill>
              </a:rPr>
            </a:br>
            <a:endParaRPr lang="ru-RU" sz="1400" b="1" dirty="0">
              <a:solidFill>
                <a:srgbClr val="FF0000"/>
              </a:solidFill>
            </a:endParaRPr>
          </a:p>
        </p:txBody>
      </p:sp>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539552" y="874018"/>
            <a:ext cx="799288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Мошенничество, увы, неискоренимо. И на просторах интернета оно подстерегает нас везде: в электронной почте, социальных сетях, на различных сайтах. С годами злоумышленники изобретают новые приемы, но основные механизмы обмана не меняются. Только сам пользователь может сделать свою жизнь в виртуальном пространстве безопасной. Мы надеемся, что советы и информация, изложенные в этой статье, будут вам полезны.</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Школа\Рабочий стол\Оксана\7c10707fb8d21dd46c636f75c7352941.jpg"/>
          <p:cNvPicPr>
            <a:picLocks noChangeAspect="1" noChangeArrowheads="1"/>
          </p:cNvPicPr>
          <p:nvPr/>
        </p:nvPicPr>
        <p:blipFill>
          <a:blip r:embed="rId2" cstate="print"/>
          <a:srcRect/>
          <a:stretch>
            <a:fillRect/>
          </a:stretch>
        </p:blipFill>
        <p:spPr bwMode="auto">
          <a:xfrm>
            <a:off x="1524000" y="990600"/>
            <a:ext cx="6096000" cy="48768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1080119"/>
          </a:xfrm>
        </p:spPr>
        <p:txBody>
          <a:bodyPr>
            <a:normAutofit fontScale="90000"/>
          </a:bodyPr>
          <a:lstStyle/>
          <a:p>
            <a:pPr algn="ctr"/>
            <a:r>
              <a:rPr lang="ru-RU" b="1" dirty="0" smtClean="0">
                <a:solidFill>
                  <a:srgbClr val="FF0000"/>
                </a:solidFill>
                <a:effectLst>
                  <a:outerShdw blurRad="38100" dist="38100" dir="2700000" algn="tl">
                    <a:srgbClr val="000000"/>
                  </a:outerShdw>
                </a:effectLst>
                <a:latin typeface="Garamond" pitchFamily="18" charset="0"/>
              </a:rPr>
              <a:t>Проблемы информационной безопасности</a:t>
            </a:r>
            <a:r>
              <a:rPr lang="ru-RU" b="1" dirty="0" smtClean="0">
                <a:solidFill>
                  <a:srgbClr val="0000CC"/>
                </a:solidFill>
                <a:effectLst>
                  <a:outerShdw blurRad="38100" dist="38100" dir="2700000" algn="tl">
                    <a:srgbClr val="000000"/>
                  </a:outerShdw>
                </a:effectLst>
                <a:latin typeface="Garamond" pitchFamily="18" charset="0"/>
              </a:rPr>
              <a:t/>
            </a:r>
            <a:br>
              <a:rPr lang="ru-RU" b="1" dirty="0" smtClean="0">
                <a:solidFill>
                  <a:srgbClr val="0000CC"/>
                </a:solidFill>
                <a:effectLst>
                  <a:outerShdw blurRad="38100" dist="38100" dir="2700000" algn="tl">
                    <a:srgbClr val="000000"/>
                  </a:outerShdw>
                </a:effectLst>
                <a:latin typeface="Garamond" pitchFamily="18" charset="0"/>
              </a:rPr>
            </a:br>
            <a:endParaRPr lang="ru-RU" dirty="0"/>
          </a:p>
        </p:txBody>
      </p:sp>
      <p:sp>
        <p:nvSpPr>
          <p:cNvPr id="3" name="Подзаголовок 2"/>
          <p:cNvSpPr>
            <a:spLocks noGrp="1"/>
          </p:cNvSpPr>
          <p:nvPr>
            <p:ph type="subTitle" idx="1"/>
          </p:nvPr>
        </p:nvSpPr>
        <p:spPr>
          <a:xfrm>
            <a:off x="611560" y="1628800"/>
            <a:ext cx="7992888" cy="4608512"/>
          </a:xfrm>
        </p:spPr>
        <p:txBody>
          <a:bodyPr>
            <a:normAutofit lnSpcReduction="10000"/>
          </a:bodyPr>
          <a:lstStyle/>
          <a:p>
            <a:pPr indent="457200" algn="l"/>
            <a:endParaRPr lang="ru-RU" b="1" dirty="0" smtClean="0">
              <a:solidFill>
                <a:srgbClr val="FF0000"/>
              </a:solidFill>
              <a:latin typeface="Times New Roman" pitchFamily="18" charset="0"/>
            </a:endParaRPr>
          </a:p>
          <a:p>
            <a:pPr indent="457200" algn="l"/>
            <a:endParaRPr lang="ru-RU" b="1" dirty="0" smtClean="0">
              <a:solidFill>
                <a:srgbClr val="FF0000"/>
              </a:solidFill>
              <a:latin typeface="Times New Roman" pitchFamily="18" charset="0"/>
            </a:endParaRPr>
          </a:p>
          <a:p>
            <a:pPr indent="457200" algn="l"/>
            <a:r>
              <a:rPr lang="ru-RU" sz="2600" b="1" dirty="0" smtClean="0">
                <a:solidFill>
                  <a:srgbClr val="FF0000"/>
                </a:solidFill>
                <a:latin typeface="Times New Roman" pitchFamily="18" charset="0"/>
              </a:rPr>
              <a:t>Безопасность</a:t>
            </a:r>
            <a:r>
              <a:rPr lang="ru-RU" sz="2600" b="1" dirty="0" smtClean="0">
                <a:latin typeface="Times New Roman" pitchFamily="18" charset="0"/>
              </a:rPr>
              <a:t> – </a:t>
            </a:r>
            <a:r>
              <a:rPr lang="ru-RU" sz="2600" b="1" dirty="0" smtClean="0">
                <a:solidFill>
                  <a:srgbClr val="7030A0"/>
                </a:solidFill>
                <a:latin typeface="Times New Roman" pitchFamily="18" charset="0"/>
              </a:rPr>
              <a:t>отсутствие угроз, либо состояние  	 защищенности от угроз. 		</a:t>
            </a:r>
          </a:p>
          <a:p>
            <a:pPr indent="457200" algn="l"/>
            <a:endParaRPr lang="ru-RU" sz="2600" b="1" dirty="0" smtClean="0">
              <a:solidFill>
                <a:srgbClr val="FF0000"/>
              </a:solidFill>
              <a:latin typeface="Times New Roman" pitchFamily="18" charset="0"/>
            </a:endParaRPr>
          </a:p>
          <a:p>
            <a:pPr indent="457200" algn="l"/>
            <a:r>
              <a:rPr lang="ru-RU" sz="2600" b="1" dirty="0" smtClean="0">
                <a:solidFill>
                  <a:srgbClr val="FF0000"/>
                </a:solidFill>
                <a:latin typeface="Times New Roman" pitchFamily="18" charset="0"/>
              </a:rPr>
              <a:t>Информация</a:t>
            </a:r>
            <a:r>
              <a:rPr lang="ru-RU" sz="2600" b="1" dirty="0" smtClean="0">
                <a:latin typeface="Times New Roman" pitchFamily="18" charset="0"/>
              </a:rPr>
              <a:t> –  </a:t>
            </a:r>
            <a:r>
              <a:rPr lang="ru-RU" sz="2600" b="1" dirty="0" smtClean="0">
                <a:solidFill>
                  <a:srgbClr val="7030A0"/>
                </a:solidFill>
                <a:latin typeface="Times New Roman" pitchFamily="18" charset="0"/>
              </a:rPr>
              <a:t>сведения или сообщения.</a:t>
            </a:r>
          </a:p>
          <a:p>
            <a:pPr indent="457200" algn="l"/>
            <a:endParaRPr lang="ru-RU" sz="2600" b="1" dirty="0" smtClean="0">
              <a:solidFill>
                <a:srgbClr val="FF0000"/>
              </a:solidFill>
              <a:latin typeface="Times New Roman" pitchFamily="18" charset="0"/>
            </a:endParaRPr>
          </a:p>
          <a:p>
            <a:pPr indent="457200" algn="l"/>
            <a:r>
              <a:rPr lang="ru-RU" sz="2600" b="1" dirty="0" smtClean="0">
                <a:solidFill>
                  <a:srgbClr val="FF0000"/>
                </a:solidFill>
                <a:latin typeface="Times New Roman" pitchFamily="18" charset="0"/>
              </a:rPr>
              <a:t>Угроза информационной безопасности </a:t>
            </a:r>
            <a:r>
              <a:rPr lang="ru-RU" sz="2600" b="1" dirty="0" smtClean="0">
                <a:solidFill>
                  <a:srgbClr val="7030A0"/>
                </a:solidFill>
                <a:latin typeface="Times New Roman" pitchFamily="18" charset="0"/>
              </a:rPr>
              <a:t>— совокупность условий и факторов, создающих опасность жизненно важным интересам личности, общества и государства в информационной сфере.</a:t>
            </a:r>
          </a:p>
          <a:p>
            <a:pPr indent="457200" algn="l"/>
            <a:endParaRPr lang="ru-RU" b="1" dirty="0" smtClean="0">
              <a:latin typeface="Times New Roman" pitchFamily="18" charset="0"/>
            </a:endParaRPr>
          </a:p>
          <a:p>
            <a:endParaRPr lang="ru-RU" dirty="0"/>
          </a:p>
        </p:txBody>
      </p:sp>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8681"/>
            <a:ext cx="7772400" cy="648072"/>
          </a:xfrm>
        </p:spPr>
        <p:txBody>
          <a:bodyPr/>
          <a:lstStyle/>
          <a:p>
            <a:pPr algn="ctr"/>
            <a:r>
              <a:rPr lang="ru-RU" dirty="0" smtClean="0">
                <a:solidFill>
                  <a:srgbClr val="7030A0"/>
                </a:solidFill>
                <a:effectLst/>
              </a:rPr>
              <a:t>Мошенничество в интернете  </a:t>
            </a:r>
            <a:endParaRPr lang="ru-RU" dirty="0">
              <a:solidFill>
                <a:srgbClr val="7030A0"/>
              </a:solidFill>
              <a:effectLst/>
            </a:endParaRPr>
          </a:p>
        </p:txBody>
      </p:sp>
      <p:sp>
        <p:nvSpPr>
          <p:cNvPr id="3" name="Подзаголовок 2"/>
          <p:cNvSpPr>
            <a:spLocks noGrp="1"/>
          </p:cNvSpPr>
          <p:nvPr>
            <p:ph type="subTitle" idx="1"/>
          </p:nvPr>
        </p:nvSpPr>
        <p:spPr>
          <a:xfrm>
            <a:off x="899592" y="1412776"/>
            <a:ext cx="7560840" cy="4226024"/>
          </a:xfrm>
        </p:spPr>
        <p:txBody>
          <a:bodyPr>
            <a:normAutofit/>
          </a:bodyPr>
          <a:lstStyle/>
          <a:p>
            <a:pPr algn="l"/>
            <a:r>
              <a:rPr lang="ru-RU" dirty="0" smtClean="0">
                <a:solidFill>
                  <a:srgbClr val="002060"/>
                </a:solidFill>
                <a:latin typeface="Bookman Old Style" pitchFamily="18" charset="0"/>
              </a:rPr>
              <a:t>В отличие от таких </a:t>
            </a:r>
            <a:r>
              <a:rPr lang="ru-RU" dirty="0" err="1" smtClean="0">
                <a:solidFill>
                  <a:srgbClr val="002060"/>
                </a:solidFill>
                <a:latin typeface="Bookman Old Style" pitchFamily="18" charset="0"/>
              </a:rPr>
              <a:t>интернет-угроз</a:t>
            </a:r>
            <a:r>
              <a:rPr lang="ru-RU" dirty="0" smtClean="0">
                <a:solidFill>
                  <a:srgbClr val="002060"/>
                </a:solidFill>
                <a:latin typeface="Bookman Old Style" pitchFamily="18" charset="0"/>
              </a:rPr>
              <a:t>, как вирусы, троянские программы, программы-шпионы, </a:t>
            </a:r>
            <a:r>
              <a:rPr lang="ru-RU" dirty="0" err="1" smtClean="0">
                <a:solidFill>
                  <a:srgbClr val="002060"/>
                </a:solidFill>
                <a:latin typeface="Bookman Old Style" pitchFamily="18" charset="0"/>
              </a:rPr>
              <a:t>SMS-блокеры</a:t>
            </a:r>
            <a:r>
              <a:rPr lang="ru-RU" dirty="0" smtClean="0">
                <a:solidFill>
                  <a:srgbClr val="002060"/>
                </a:solidFill>
                <a:latin typeface="Bookman Old Style" pitchFamily="18" charset="0"/>
              </a:rPr>
              <a:t>, спам и т.д., мошенничество примечательно вот чем: мишень злоумышленника — не компьютер, защиту которого надо обойти, а человек, у которого, как известно, свои слабости. Поэтому, с одной стороны, ни одна программа не обезопасит пользователя полностью, а с другой — он в значительной мере отвечает за свою безопасность сам.</a:t>
            </a:r>
          </a:p>
          <a:p>
            <a:endParaRPr lang="ru-RU" dirty="0"/>
          </a:p>
        </p:txBody>
      </p:sp>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4140200" y="692150"/>
            <a:ext cx="4716463" cy="3378200"/>
          </a:xfrm>
          <a:prstGeom prst="rect">
            <a:avLst/>
          </a:prstGeom>
          <a:noFill/>
          <a:ln w="9525">
            <a:noFill/>
            <a:miter lim="800000"/>
            <a:headEnd/>
            <a:tailEnd/>
          </a:ln>
          <a:effectLst/>
        </p:spPr>
        <p:txBody>
          <a:bodyPr anchor="ctr">
            <a:spAutoFit/>
          </a:bodyPr>
          <a:lstStyle/>
          <a:p>
            <a:endParaRPr lang="ru-RU" sz="2400" b="1" dirty="0">
              <a:solidFill>
                <a:srgbClr val="000066"/>
              </a:solidFill>
              <a:latin typeface="Garamond" pitchFamily="18" charset="0"/>
              <a:cs typeface="Times New Roman" pitchFamily="18" charset="0"/>
            </a:endParaRPr>
          </a:p>
          <a:p>
            <a:r>
              <a:rPr lang="ru-RU" sz="2400" b="1" dirty="0">
                <a:solidFill>
                  <a:srgbClr val="000066"/>
                </a:solidFill>
                <a:latin typeface="Garamond" pitchFamily="18" charset="0"/>
                <a:cs typeface="Times New Roman" pitchFamily="18" charset="0"/>
              </a:rPr>
              <a:t>По последним данным, в России:</a:t>
            </a:r>
            <a:endParaRPr lang="ru-RU" sz="2400" b="1" dirty="0">
              <a:solidFill>
                <a:srgbClr val="000066"/>
              </a:solidFill>
              <a:latin typeface="Garamond" pitchFamily="18" charset="0"/>
            </a:endParaRPr>
          </a:p>
          <a:p>
            <a:pPr algn="l"/>
            <a:r>
              <a:rPr lang="ru-RU" sz="2400" b="1" dirty="0">
                <a:latin typeface="Garamond" pitchFamily="18" charset="0"/>
                <a:cs typeface="Times New Roman" pitchFamily="18" charset="0"/>
              </a:rPr>
              <a:t>средний возраст начала самостоятельной работы в Сети - 10 лет (в 2009 году - 11 лет); и сегодня </a:t>
            </a:r>
          </a:p>
          <a:p>
            <a:pPr algn="l"/>
            <a:r>
              <a:rPr lang="ru-RU" sz="2400" b="1" dirty="0">
                <a:latin typeface="Times New Roman" pitchFamily="18" charset="0"/>
              </a:rPr>
              <a:t>наблюдается тенденция к снижению возраста до 9 лет;</a:t>
            </a:r>
          </a:p>
        </p:txBody>
      </p:sp>
      <p:pic>
        <p:nvPicPr>
          <p:cNvPr id="2052" name="Picture 4" descr="1311273885"/>
          <p:cNvPicPr>
            <a:picLocks noChangeAspect="1" noChangeArrowheads="1"/>
          </p:cNvPicPr>
          <p:nvPr/>
        </p:nvPicPr>
        <p:blipFill>
          <a:blip r:embed="rId2" cstate="print"/>
          <a:srcRect/>
          <a:stretch>
            <a:fillRect/>
          </a:stretch>
        </p:blipFill>
        <p:spPr bwMode="auto">
          <a:xfrm>
            <a:off x="5508625" y="4149725"/>
            <a:ext cx="3381375" cy="2533650"/>
          </a:xfrm>
          <a:prstGeom prst="rect">
            <a:avLst/>
          </a:prstGeom>
          <a:noFill/>
        </p:spPr>
      </p:pic>
      <p:sp>
        <p:nvSpPr>
          <p:cNvPr id="2055" name="Text Box 7"/>
          <p:cNvSpPr txBox="1">
            <a:spLocks noChangeArrowheads="1"/>
          </p:cNvSpPr>
          <p:nvPr/>
        </p:nvSpPr>
        <p:spPr bwMode="auto">
          <a:xfrm>
            <a:off x="1331640" y="188640"/>
            <a:ext cx="7388225" cy="641350"/>
          </a:xfrm>
          <a:prstGeom prst="rect">
            <a:avLst/>
          </a:prstGeom>
          <a:noFill/>
          <a:ln w="9525">
            <a:noFill/>
            <a:miter lim="800000"/>
            <a:headEnd/>
            <a:tailEnd/>
          </a:ln>
          <a:effectLst/>
        </p:spPr>
        <p:txBody>
          <a:bodyPr wrap="none">
            <a:spAutoFit/>
          </a:bodyPr>
          <a:lstStyle/>
          <a:p>
            <a:r>
              <a:rPr lang="ru-RU" sz="3600" b="1" dirty="0">
                <a:solidFill>
                  <a:schemeClr val="accent2"/>
                </a:solidFill>
                <a:effectLst>
                  <a:outerShdw blurRad="38100" dist="38100" dir="2700000" algn="tl">
                    <a:srgbClr val="000000"/>
                  </a:outerShdw>
                </a:effectLst>
                <a:latin typeface="Garamond" pitchFamily="18" charset="0"/>
              </a:rPr>
              <a:t>СПРАВОЧНАЯ  ИНФОРМАЦИЯ</a:t>
            </a:r>
          </a:p>
        </p:txBody>
      </p:sp>
      <p:sp>
        <p:nvSpPr>
          <p:cNvPr id="2056" name="Rectangle 8"/>
          <p:cNvSpPr>
            <a:spLocks noChangeArrowheads="1"/>
          </p:cNvSpPr>
          <p:nvPr/>
        </p:nvSpPr>
        <p:spPr bwMode="auto">
          <a:xfrm>
            <a:off x="179388" y="3573463"/>
            <a:ext cx="4572000" cy="366712"/>
          </a:xfrm>
          <a:prstGeom prst="rect">
            <a:avLst/>
          </a:prstGeom>
          <a:noFill/>
          <a:ln w="9525">
            <a:noFill/>
            <a:miter lim="800000"/>
            <a:headEnd/>
            <a:tailEnd/>
          </a:ln>
          <a:effectLst/>
        </p:spPr>
        <p:txBody>
          <a:bodyPr>
            <a:spAutoFit/>
          </a:bodyPr>
          <a:lstStyle/>
          <a:p>
            <a:pPr algn="l"/>
            <a:endParaRPr lang="ru-RU" b="1">
              <a:latin typeface="Times New Roman" pitchFamily="18" charset="0"/>
            </a:endParaRPr>
          </a:p>
        </p:txBody>
      </p:sp>
      <p:pic>
        <p:nvPicPr>
          <p:cNvPr id="2058" name="Picture 10" descr="1311273811"/>
          <p:cNvPicPr>
            <a:picLocks noChangeAspect="1" noChangeArrowheads="1"/>
          </p:cNvPicPr>
          <p:nvPr/>
        </p:nvPicPr>
        <p:blipFill>
          <a:blip r:embed="rId3" cstate="print"/>
          <a:srcRect/>
          <a:stretch>
            <a:fillRect/>
          </a:stretch>
        </p:blipFill>
        <p:spPr bwMode="auto">
          <a:xfrm>
            <a:off x="179388" y="692150"/>
            <a:ext cx="3892550" cy="3409950"/>
          </a:xfrm>
          <a:prstGeom prst="rect">
            <a:avLst/>
          </a:prstGeom>
          <a:noFill/>
          <a:ln w="9525">
            <a:noFill/>
            <a:miter lim="800000"/>
            <a:headEnd/>
            <a:tailEnd/>
          </a:ln>
        </p:spPr>
      </p:pic>
      <p:sp>
        <p:nvSpPr>
          <p:cNvPr id="2059" name="Rectangle 11"/>
          <p:cNvSpPr>
            <a:spLocks noChangeArrowheads="1"/>
          </p:cNvSpPr>
          <p:nvPr/>
        </p:nvSpPr>
        <p:spPr bwMode="auto">
          <a:xfrm>
            <a:off x="250825" y="4652963"/>
            <a:ext cx="4716463" cy="1552575"/>
          </a:xfrm>
          <a:prstGeom prst="rect">
            <a:avLst/>
          </a:prstGeom>
          <a:noFill/>
          <a:ln w="9525">
            <a:noFill/>
            <a:miter lim="800000"/>
            <a:headEnd/>
            <a:tailEnd/>
          </a:ln>
          <a:effectLst/>
        </p:spPr>
        <p:txBody>
          <a:bodyPr>
            <a:spAutoFit/>
          </a:bodyPr>
          <a:lstStyle/>
          <a:p>
            <a:r>
              <a:rPr lang="ru-RU" sz="2400" b="1" dirty="0">
                <a:latin typeface="Times New Roman" pitchFamily="18" charset="0"/>
              </a:rPr>
              <a:t>30% несовершеннолетних проводят в Сети более 3 часов в день (при норме 2 часа в неделю!)</a:t>
            </a:r>
          </a:p>
        </p:txBody>
      </p:sp>
    </p:spTree>
  </p:cSld>
  <p:clrMapOvr>
    <a:masterClrMapping/>
  </p:clrMapOvr>
  <p:transition spd="slow">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836712"/>
            <a:ext cx="7340352" cy="720080"/>
          </a:xfrm>
        </p:spPr>
        <p:txBody>
          <a:bodyPr>
            <a:noAutofit/>
          </a:bodyPr>
          <a:lstStyle/>
          <a:p>
            <a:pPr algn="ctr"/>
            <a:r>
              <a:rPr lang="ru-RU" sz="4200" dirty="0" smtClean="0">
                <a:solidFill>
                  <a:srgbClr val="0070C0"/>
                </a:solidFill>
              </a:rPr>
              <a:t>Виды мошенничества </a:t>
            </a:r>
            <a:endParaRPr lang="ru-RU" sz="4200" dirty="0">
              <a:solidFill>
                <a:srgbClr val="0070C0"/>
              </a:solidFill>
            </a:endParaRPr>
          </a:p>
        </p:txBody>
      </p:sp>
      <p:pic>
        <p:nvPicPr>
          <p:cNvPr id="1026" name="Picture 2" descr="C:\Documents and Settings\Школа\Рабочий стол\Оксана\1264591808_02.jpg"/>
          <p:cNvPicPr>
            <a:picLocks noChangeAspect="1" noChangeArrowheads="1"/>
          </p:cNvPicPr>
          <p:nvPr/>
        </p:nvPicPr>
        <p:blipFill>
          <a:blip r:embed="rId2" cstate="print"/>
          <a:srcRect/>
          <a:stretch>
            <a:fillRect/>
          </a:stretch>
        </p:blipFill>
        <p:spPr bwMode="auto">
          <a:xfrm>
            <a:off x="611560" y="1772816"/>
            <a:ext cx="2314947" cy="3432736"/>
          </a:xfrm>
          <a:prstGeom prst="rect">
            <a:avLst/>
          </a:prstGeom>
          <a:noFill/>
        </p:spPr>
      </p:pic>
      <p:pic>
        <p:nvPicPr>
          <p:cNvPr id="1027" name="Picture 3" descr="C:\Documents and Settings\Школа\Рабочий стол\Оксана\moshennichestvo-v-internete-internet-znakomstva-ili-kak-ne-popastsya-na-udochku-moshennikov-300x203.jpg"/>
          <p:cNvPicPr>
            <a:picLocks noChangeAspect="1" noChangeArrowheads="1"/>
          </p:cNvPicPr>
          <p:nvPr/>
        </p:nvPicPr>
        <p:blipFill>
          <a:blip r:embed="rId3" cstate="print"/>
          <a:srcRect/>
          <a:stretch>
            <a:fillRect/>
          </a:stretch>
        </p:blipFill>
        <p:spPr bwMode="auto">
          <a:xfrm>
            <a:off x="3779912" y="2492896"/>
            <a:ext cx="4453736" cy="3013695"/>
          </a:xfrm>
          <a:prstGeom prst="rect">
            <a:avLst/>
          </a:prstGeom>
          <a:noFill/>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59832" y="476672"/>
            <a:ext cx="2950096" cy="794519"/>
          </a:xfrm>
        </p:spPr>
        <p:txBody>
          <a:bodyPr>
            <a:normAutofit/>
          </a:bodyPr>
          <a:lstStyle/>
          <a:p>
            <a:r>
              <a:rPr lang="ru-RU" sz="4400" dirty="0" err="1" smtClean="0">
                <a:solidFill>
                  <a:srgbClr val="C00000"/>
                </a:solidFill>
              </a:rPr>
              <a:t>Фишинг</a:t>
            </a:r>
            <a:endParaRPr lang="ru-RU" sz="4400" dirty="0">
              <a:solidFill>
                <a:srgbClr val="C00000"/>
              </a:solidFill>
            </a:endParaRPr>
          </a:p>
        </p:txBody>
      </p:sp>
      <p:sp>
        <p:nvSpPr>
          <p:cNvPr id="3" name="Подзаголовок 2"/>
          <p:cNvSpPr>
            <a:spLocks noGrp="1"/>
          </p:cNvSpPr>
          <p:nvPr>
            <p:ph type="subTitle" idx="1"/>
          </p:nvPr>
        </p:nvSpPr>
        <p:spPr>
          <a:xfrm>
            <a:off x="3923928" y="1268760"/>
            <a:ext cx="4608512" cy="4968552"/>
          </a:xfrm>
        </p:spPr>
        <p:txBody>
          <a:bodyPr>
            <a:normAutofit fontScale="85000" lnSpcReduction="20000"/>
          </a:bodyPr>
          <a:lstStyle/>
          <a:p>
            <a:r>
              <a:rPr lang="ru-RU" b="1" u="sng" dirty="0" err="1" smtClean="0">
                <a:solidFill>
                  <a:srgbClr val="7030A0"/>
                </a:solidFill>
              </a:rPr>
              <a:t>Фишинг</a:t>
            </a:r>
            <a:r>
              <a:rPr lang="ru-RU" b="1" u="sng" dirty="0" smtClean="0">
                <a:solidFill>
                  <a:srgbClr val="7030A0"/>
                </a:solidFill>
              </a:rPr>
              <a:t> </a:t>
            </a:r>
            <a:r>
              <a:rPr lang="ru-RU" b="1" dirty="0" smtClean="0">
                <a:solidFill>
                  <a:schemeClr val="tx1"/>
                </a:solidFill>
              </a:rPr>
              <a:t>(от англ. </a:t>
            </a:r>
            <a:r>
              <a:rPr lang="ru-RU" b="1" dirty="0" err="1" smtClean="0">
                <a:solidFill>
                  <a:schemeClr val="tx1"/>
                </a:solidFill>
              </a:rPr>
              <a:t>fishing</a:t>
            </a:r>
            <a:r>
              <a:rPr lang="ru-RU" b="1" dirty="0" smtClean="0">
                <a:solidFill>
                  <a:schemeClr val="tx1"/>
                </a:solidFill>
              </a:rPr>
              <a:t> - рыбная ловля, выуживание) - вид </a:t>
            </a:r>
            <a:r>
              <a:rPr lang="ru-RU" b="1" dirty="0" err="1" smtClean="0">
                <a:solidFill>
                  <a:schemeClr val="tx1"/>
                </a:solidFill>
              </a:rPr>
              <a:t>интернет-мошенничества</a:t>
            </a:r>
            <a:r>
              <a:rPr lang="ru-RU" b="1" dirty="0" smtClean="0">
                <a:solidFill>
                  <a:schemeClr val="tx1"/>
                </a:solidFill>
              </a:rPr>
              <a:t>, цель которого - получить данные, содержащиеся на вашей пластиковой карте.</a:t>
            </a:r>
          </a:p>
          <a:p>
            <a:r>
              <a:rPr lang="ru-RU" b="1" dirty="0" smtClean="0">
                <a:solidFill>
                  <a:schemeClr val="tx1"/>
                </a:solidFill>
              </a:rPr>
              <a:t>Злоумышленники рассылают электронные письма от имени банков или платежных систем. Пользователю предлагается зайти на сайт, который является точной копией настоящего сайта банка, где можно увидеть объявления, например, об изменении системы безопасности банка. Для дальнейшей возможности использовать свою пластиковую карту вас просят указать </a:t>
            </a:r>
            <a:r>
              <a:rPr lang="ru-RU" b="1" dirty="0" err="1" smtClean="0">
                <a:solidFill>
                  <a:schemeClr val="tx1"/>
                </a:solidFill>
              </a:rPr>
              <a:t>пин-код</a:t>
            </a:r>
            <a:r>
              <a:rPr lang="ru-RU" b="1" dirty="0" smtClean="0">
                <a:solidFill>
                  <a:schemeClr val="tx1"/>
                </a:solidFill>
              </a:rPr>
              <a:t> и данные, содержащиеся на карте. Оставив свои данные, вы фактически преподносите мошенникам деньги на блюдечке.</a:t>
            </a:r>
          </a:p>
          <a:p>
            <a:endParaRPr lang="ru-RU" dirty="0"/>
          </a:p>
        </p:txBody>
      </p:sp>
      <p:pic>
        <p:nvPicPr>
          <p:cNvPr id="2050" name="Picture 2" descr="C:\Documents and Settings\Школа\Рабочий стол\Оксана\pc1.jpg"/>
          <p:cNvPicPr>
            <a:picLocks noChangeAspect="1" noChangeArrowheads="1"/>
          </p:cNvPicPr>
          <p:nvPr/>
        </p:nvPicPr>
        <p:blipFill>
          <a:blip r:embed="rId2" cstate="print"/>
          <a:srcRect/>
          <a:stretch>
            <a:fillRect/>
          </a:stretch>
        </p:blipFill>
        <p:spPr bwMode="auto">
          <a:xfrm>
            <a:off x="395536" y="2132856"/>
            <a:ext cx="3384376" cy="2556694"/>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style.rotation</p:attrName>
                                        </p:attrNameLst>
                                      </p:cBhvr>
                                      <p:tavLst>
                                        <p:tav tm="0">
                                          <p:val>
                                            <p:fltVal val="720"/>
                                          </p:val>
                                        </p:tav>
                                        <p:tav tm="100000">
                                          <p:val>
                                            <p:fltVal val="0"/>
                                          </p:val>
                                        </p:tav>
                                      </p:tavLst>
                                    </p:anim>
                                    <p:anim calcmode="lin" valueType="num">
                                      <p:cBhvr>
                                        <p:cTn id="9" dur="2000" fill="hold"/>
                                        <p:tgtEl>
                                          <p:spTgt spid="2050"/>
                                        </p:tgtEl>
                                        <p:attrNameLst>
                                          <p:attrName>ppt_h</p:attrName>
                                        </p:attrNameLst>
                                      </p:cBhvr>
                                      <p:tavLst>
                                        <p:tav tm="0">
                                          <p:val>
                                            <p:fltVal val="0"/>
                                          </p:val>
                                        </p:tav>
                                        <p:tav tm="100000">
                                          <p:val>
                                            <p:strVal val="#ppt_h"/>
                                          </p:val>
                                        </p:tav>
                                      </p:tavLst>
                                    </p:anim>
                                    <p:anim calcmode="lin" valueType="num">
                                      <p:cBhvr>
                                        <p:cTn id="10" dur="2000" fill="hold"/>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20689"/>
            <a:ext cx="7772400" cy="576063"/>
          </a:xfrm>
        </p:spPr>
        <p:txBody>
          <a:bodyPr>
            <a:normAutofit fontScale="90000"/>
          </a:bodyPr>
          <a:lstStyle/>
          <a:p>
            <a:pPr algn="ctr"/>
            <a:r>
              <a:rPr lang="ru-RU" b="1" dirty="0" smtClean="0">
                <a:solidFill>
                  <a:srgbClr val="C00000"/>
                </a:solidFill>
                <a:effectLst/>
              </a:rPr>
              <a:t>Интернет – попрошайничество </a:t>
            </a:r>
            <a:endParaRPr lang="ru-RU" b="1" dirty="0">
              <a:solidFill>
                <a:srgbClr val="C00000"/>
              </a:solidFill>
              <a:effectLst/>
            </a:endParaRPr>
          </a:p>
        </p:txBody>
      </p:sp>
      <p:sp>
        <p:nvSpPr>
          <p:cNvPr id="3" name="Подзаголовок 2"/>
          <p:cNvSpPr>
            <a:spLocks noGrp="1"/>
          </p:cNvSpPr>
          <p:nvPr>
            <p:ph type="subTitle" idx="1"/>
          </p:nvPr>
        </p:nvSpPr>
        <p:spPr>
          <a:xfrm>
            <a:off x="611560" y="1484784"/>
            <a:ext cx="7848872" cy="4824536"/>
          </a:xfrm>
        </p:spPr>
        <p:txBody>
          <a:bodyPr>
            <a:normAutofit fontScale="92500" lnSpcReduction="10000"/>
          </a:bodyPr>
          <a:lstStyle/>
          <a:p>
            <a:r>
              <a:rPr lang="ru-RU" b="1" dirty="0" smtClean="0">
                <a:latin typeface="Bookman Old Style" pitchFamily="18" charset="0"/>
              </a:rPr>
              <a:t>В Интернете могут появиться объявления от благотворительной организации, детского дома, приюта с просьбой о материальной помощи больным детям. Злоумышленники создают сайт-дублер, который является точной копией настоящего, меняют реквизиты для перечисления денег.</a:t>
            </a:r>
          </a:p>
          <a:p>
            <a:r>
              <a:rPr lang="ru-RU" b="1" dirty="0" smtClean="0">
                <a:latin typeface="Bookman Old Style" pitchFamily="18" charset="0"/>
              </a:rPr>
              <a:t>Для того, чтобы не попасться на крючок и не отдать свои деньги в руки мошенников, не поленитесь перезвонить в указанную организацию, уточнить номер расчетного счета либо посетить ее лично, убедиться в достоверности размещенной информации, выяснить все подробности дела, а затем уже решать - передавать деньги или нет.</a:t>
            </a:r>
          </a:p>
          <a:p>
            <a:endParaRPr lang="ru-RU" dirty="0"/>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76673"/>
            <a:ext cx="7772400" cy="1224136"/>
          </a:xfrm>
        </p:spPr>
        <p:txBody>
          <a:bodyPr>
            <a:normAutofit/>
          </a:bodyPr>
          <a:lstStyle/>
          <a:p>
            <a:pPr algn="ctr"/>
            <a:r>
              <a:rPr lang="ru-RU" b="1" dirty="0" smtClean="0">
                <a:solidFill>
                  <a:srgbClr val="C00000"/>
                </a:solidFill>
                <a:effectLst/>
              </a:rPr>
              <a:t>Мошенничество, связанные с интернет - магазинами</a:t>
            </a:r>
            <a:endParaRPr lang="ru-RU" b="1" dirty="0">
              <a:solidFill>
                <a:srgbClr val="C00000"/>
              </a:solidFill>
              <a:effectLst/>
            </a:endParaRPr>
          </a:p>
        </p:txBody>
      </p:sp>
      <p:sp>
        <p:nvSpPr>
          <p:cNvPr id="3" name="Подзаголовок 2"/>
          <p:cNvSpPr>
            <a:spLocks noGrp="1"/>
          </p:cNvSpPr>
          <p:nvPr>
            <p:ph type="subTitle" idx="1"/>
          </p:nvPr>
        </p:nvSpPr>
        <p:spPr>
          <a:xfrm>
            <a:off x="755576" y="2060848"/>
            <a:ext cx="5184576" cy="4248472"/>
          </a:xfrm>
        </p:spPr>
        <p:txBody>
          <a:bodyPr>
            <a:normAutofit fontScale="92500" lnSpcReduction="10000"/>
          </a:bodyPr>
          <a:lstStyle/>
          <a:p>
            <a:r>
              <a:rPr lang="ru-RU" b="1" dirty="0" smtClean="0">
                <a:solidFill>
                  <a:srgbClr val="7030A0"/>
                </a:solidFill>
              </a:rPr>
              <a:t>Через Интернет вам могут предложить приобрести все, что угодно, а распознать подделку при покупке через сеть бывает сложно. Однако, соблюдая некоторые правила покупки товаров через Интернет, можно оградить себя от возможных неприятностей.</a:t>
            </a:r>
          </a:p>
          <a:p>
            <a:r>
              <a:rPr lang="ru-RU" b="1" dirty="0" smtClean="0">
                <a:solidFill>
                  <a:srgbClr val="7030A0"/>
                </a:solidFill>
              </a:rPr>
              <a:t>Вас должна насторожить слишком низкая цена на определенный товар, а также отсутствие фактического адреса или телефона продавца. Скорее всего, вам предлагают приобрести подделку либо хотят присвоить ваши деньги.</a:t>
            </a:r>
          </a:p>
          <a:p>
            <a:endParaRPr lang="ru-RU" dirty="0">
              <a:solidFill>
                <a:srgbClr val="7030A0"/>
              </a:solidFill>
            </a:endParaRPr>
          </a:p>
        </p:txBody>
      </p:sp>
      <p:pic>
        <p:nvPicPr>
          <p:cNvPr id="3074" name="Picture 2" descr="C:\Documents and Settings\Школа\Рабочий стол\Оксана\deshevo.jpg"/>
          <p:cNvPicPr>
            <a:picLocks noChangeAspect="1" noChangeArrowheads="1"/>
          </p:cNvPicPr>
          <p:nvPr/>
        </p:nvPicPr>
        <p:blipFill>
          <a:blip r:embed="rId2" cstate="print"/>
          <a:srcRect/>
          <a:stretch>
            <a:fillRect/>
          </a:stretch>
        </p:blipFill>
        <p:spPr bwMode="auto">
          <a:xfrm>
            <a:off x="5724128" y="3645024"/>
            <a:ext cx="2920496" cy="2592288"/>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11560" y="404664"/>
            <a:ext cx="7772400" cy="866527"/>
          </a:xfrm>
        </p:spPr>
        <p:txBody>
          <a:bodyPr>
            <a:normAutofit/>
          </a:bodyPr>
          <a:lstStyle/>
          <a:p>
            <a:pPr algn="ctr"/>
            <a:r>
              <a:rPr lang="ru-RU" b="1" dirty="0" smtClean="0">
                <a:solidFill>
                  <a:srgbClr val="C00000"/>
                </a:solidFill>
              </a:rPr>
              <a:t>SMS-мошенничество в спаме</a:t>
            </a:r>
            <a:endParaRPr lang="ru-RU" dirty="0">
              <a:solidFill>
                <a:srgbClr val="C00000"/>
              </a:solidFill>
            </a:endParaRPr>
          </a:p>
        </p:txBody>
      </p:sp>
      <p:sp>
        <p:nvSpPr>
          <p:cNvPr id="3" name="Подзаголовок 2"/>
          <p:cNvSpPr>
            <a:spLocks noGrp="1"/>
          </p:cNvSpPr>
          <p:nvPr>
            <p:ph type="subTitle" idx="1"/>
          </p:nvPr>
        </p:nvSpPr>
        <p:spPr>
          <a:xfrm>
            <a:off x="611560" y="1556792"/>
            <a:ext cx="4176464" cy="4968552"/>
          </a:xfrm>
        </p:spPr>
        <p:txBody>
          <a:bodyPr>
            <a:normAutofit fontScale="92500" lnSpcReduction="10000"/>
          </a:bodyPr>
          <a:lstStyle/>
          <a:p>
            <a:pPr lvl="0"/>
            <a:r>
              <a:rPr lang="ru-RU" b="1" dirty="0" smtClean="0">
                <a:solidFill>
                  <a:srgbClr val="002060"/>
                </a:solidFill>
              </a:rPr>
              <a:t>Письма, в которых под разными предлогами вас просят послать SMS-сообщение на короткий номер. Сюда же относятся и письма, содержащие ссылки на сайты, на которых в качестве платы за якобы предоставляемую услугу также предлагается послать SMS-сообщение на короткий номер. Что бы в таких письмах ни обещали мошенники, дело кончится тем, что вы заплатите за несуществующую услугу сумму не менее десяти долларов. </a:t>
            </a:r>
          </a:p>
          <a:p>
            <a:endParaRPr lang="ru-RU" dirty="0">
              <a:solidFill>
                <a:schemeClr val="tx1"/>
              </a:solidFill>
            </a:endParaRPr>
          </a:p>
        </p:txBody>
      </p:sp>
      <p:pic>
        <p:nvPicPr>
          <p:cNvPr id="2050" name="Picture 2" descr="C:\Documents and Settings\Школа\Рабочий стол\Оксана\block_PK.jpg"/>
          <p:cNvPicPr>
            <a:picLocks noChangeAspect="1" noChangeArrowheads="1"/>
          </p:cNvPicPr>
          <p:nvPr/>
        </p:nvPicPr>
        <p:blipFill>
          <a:blip r:embed="rId2" cstate="print"/>
          <a:srcRect/>
          <a:stretch>
            <a:fillRect/>
          </a:stretch>
        </p:blipFill>
        <p:spPr bwMode="auto">
          <a:xfrm>
            <a:off x="4644008" y="1772816"/>
            <a:ext cx="4255783" cy="4471751"/>
          </a:xfrm>
          <a:prstGeom prst="rect">
            <a:avLst/>
          </a:prstGeom>
          <a:noFill/>
        </p:spPr>
      </p:pic>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107</TotalTime>
  <Words>916</Words>
  <Application>Microsoft Office PowerPoint</Application>
  <PresentationFormat>Экран (4:3)</PresentationFormat>
  <Paragraphs>82</Paragraphs>
  <Slides>19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Информационная безопасность  в сети Интернет </vt:lpstr>
      <vt:lpstr>Проблемы информационной безопасности </vt:lpstr>
      <vt:lpstr>Мошенничество в интернете  </vt:lpstr>
      <vt:lpstr>Слайд 4</vt:lpstr>
      <vt:lpstr>Виды мошенничества </vt:lpstr>
      <vt:lpstr>Фишинг</vt:lpstr>
      <vt:lpstr>Интернет – попрошайничество </vt:lpstr>
      <vt:lpstr>Мошенничество, связанные с интернет - магазинами</vt:lpstr>
      <vt:lpstr>SMS-мошенничество в спаме</vt:lpstr>
      <vt:lpstr>"Горящие" путевки</vt:lpstr>
      <vt:lpstr>Поддельные уведомления о выигрыше в лотерею</vt:lpstr>
      <vt:lpstr> Осторожно!!!!! Вирус!!!!! </vt:lpstr>
      <vt:lpstr>Слайд 13</vt:lpstr>
      <vt:lpstr>Слайд 14</vt:lpstr>
      <vt:lpstr>Слайд 15</vt:lpstr>
      <vt:lpstr>Основные правила безопасного поведения в сети интернет  </vt:lpstr>
      <vt:lpstr>Основные правила для школьников старших классов</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Информационная безопасность  в сети Интернет </dc:title>
  <cp:lastModifiedBy>User</cp:lastModifiedBy>
  <cp:revision>18</cp:revision>
  <dcterms:modified xsi:type="dcterms:W3CDTF">2012-04-27T11:08:20Z</dcterms:modified>
</cp:coreProperties>
</file>